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1" r:id="rId3"/>
    <p:sldId id="258" r:id="rId4"/>
    <p:sldId id="280" r:id="rId5"/>
    <p:sldId id="263" r:id="rId6"/>
    <p:sldId id="312" r:id="rId7"/>
    <p:sldId id="311" r:id="rId8"/>
    <p:sldId id="264" r:id="rId9"/>
    <p:sldId id="265" r:id="rId10"/>
    <p:sldId id="267" r:id="rId11"/>
    <p:sldId id="310" r:id="rId12"/>
    <p:sldId id="272" r:id="rId13"/>
    <p:sldId id="313" r:id="rId14"/>
    <p:sldId id="275" r:id="rId15"/>
    <p:sldId id="276" r:id="rId16"/>
    <p:sldId id="278" r:id="rId17"/>
    <p:sldId id="279" r:id="rId18"/>
    <p:sldId id="257" r:id="rId19"/>
    <p:sldId id="259" r:id="rId20"/>
    <p:sldId id="260" r:id="rId21"/>
    <p:sldId id="283" r:id="rId22"/>
    <p:sldId id="284" r:id="rId23"/>
    <p:sldId id="285" r:id="rId24"/>
    <p:sldId id="316" r:id="rId25"/>
    <p:sldId id="286" r:id="rId26"/>
    <p:sldId id="287" r:id="rId27"/>
    <p:sldId id="288" r:id="rId28"/>
    <p:sldId id="317" r:id="rId29"/>
    <p:sldId id="289" r:id="rId30"/>
    <p:sldId id="290" r:id="rId31"/>
    <p:sldId id="291" r:id="rId32"/>
    <p:sldId id="292" r:id="rId33"/>
    <p:sldId id="296" r:id="rId34"/>
    <p:sldId id="318" r:id="rId35"/>
    <p:sldId id="319" r:id="rId36"/>
    <p:sldId id="320" r:id="rId37"/>
    <p:sldId id="322" r:id="rId38"/>
    <p:sldId id="300" r:id="rId39"/>
    <p:sldId id="309" r:id="rId40"/>
    <p:sldId id="304" r:id="rId41"/>
    <p:sldId id="305" r:id="rId42"/>
    <p:sldId id="307" r:id="rId43"/>
    <p:sldId id="308" r:id="rId4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6336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45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592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756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89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918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567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95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37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916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900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0573B-22D3-4801-AD05-7EF09986ECD1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CB804-68CD-46B0-90B5-509368B87A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418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dob.org.br/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4000" y="114300"/>
            <a:ext cx="11760200" cy="3556000"/>
          </a:xfrm>
        </p:spPr>
        <p:txBody>
          <a:bodyPr>
            <a:normAutofit fontScale="90000"/>
          </a:bodyPr>
          <a:lstStyle/>
          <a:p>
            <a:pPr hangingPunct="0"/>
            <a:r>
              <a:rPr lang="pt-BR" b="1" dirty="0"/>
              <a:t> </a:t>
            </a:r>
            <a:r>
              <a:rPr lang="pt-BR" dirty="0"/>
              <a:t/>
            </a:r>
            <a:br>
              <a:rPr lang="pt-BR" dirty="0"/>
            </a:br>
            <a:r>
              <a:rPr lang="pt-BR" sz="3600" b="1" dirty="0"/>
              <a:t>FRENTE AMPLA: NOVOS RUMOS PARA O BRASIL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sz="3600" b="1" dirty="0"/>
              <a:t>Democracia, soberania, desenvolvimento, progresso social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sz="3600" b="1" dirty="0"/>
              <a:t> 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sz="3600" b="1" dirty="0"/>
              <a:t>PROJETO DE RESOLUÇÃO POLÍTICA 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sz="3600" b="1" dirty="0"/>
              <a:t>DO 14º CONGRESSO do PCdoB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sz="3100" b="1" dirty="0"/>
              <a:t> </a:t>
            </a:r>
            <a:r>
              <a:rPr lang="pt-BR" sz="3100" dirty="0"/>
              <a:t/>
            </a:r>
            <a:br>
              <a:rPr lang="pt-BR" sz="3100" dirty="0"/>
            </a:br>
            <a:endParaRPr lang="pt-BR" sz="31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100" y="2768600"/>
            <a:ext cx="9144000" cy="3975100"/>
          </a:xfrm>
        </p:spPr>
        <p:txBody>
          <a:bodyPr/>
          <a:lstStyle/>
          <a:p>
            <a:r>
              <a:rPr lang="pt-BR" dirty="0"/>
              <a:t>  </a:t>
            </a:r>
          </a:p>
        </p:txBody>
      </p:sp>
      <p:pic>
        <p:nvPicPr>
          <p:cNvPr id="1026" name="Picture 2" descr="https://attachment.outlook.office.net/owa/altairfreitas@hotmail.com/service.svc/s/GetAttachmentThumbnail?id=AQMkADAwATY3ZmYAZS04NTdlLWM3ZGEtMDACLTAwCgBGAAADmdgg5%2Bzcaka0nDVYVRu%2FbwcAadE%2BJjioZUaTCUs%2Fq7Og8QAAAgEMAAAAadE%2BJjioZUaTCUs%2Fq7Og8QAAANpXA9AAAAABEgAQAAfaFOie6edPjcS41xcMUtI%3D&amp;thumbnailType=2&amp;X-OWA-CANARY=EBuOQQFkCUKrTCQwyXjmL6D-0UXy2dQYYRzkkWUjxUx44cvePsE9OpTRwRySQvwZvtPAeHajsWY.&amp;token=eyJ0eXAiOiJKV1QiLCJhbGciOiJSUzI1NiIsIng1dCI6ImVuaDlCSnJWUFU1aWpWMXFqWmpWLWZMMmJjbyJ9.eyJ2ZXIiOiJFeGNoYW5nZS5DYWxsYmFjay5WMSIsImFwcGN0eHNlbmRlciI6Ik93YURvd25sb2FkQDg0ZGY5ZTdmLWU5ZjYtNDBhZi1iNDM1LWFhYWFhYWFhYWFhYSIsImFwcGN0eCI6IntcIm1zZXhjaHByb3RcIjpcIm93YVwiLFwicHJpbWFyeXNpZFwiOlwiUy0xLTI4MjctNDI1OTgyLTIyMzk2Nzg0MjZcIixcInB1aWRcIjpcIjE4Mjk1ODA5OTgzNjMwOThcIixcIm9pZFwiOlwiMDAwNjdmZmUtODU3ZS1jN2RhLTAwMDAtMDAwMDAwMDAwMDAwXCIsXCJzY29wZVwiOlwiT3dhRG93bmxvYWRcIn0iLCJpc3MiOiIwMDAwMDAwMi0wMDAwLTBmZjEtY2UwMC0wMDAwMDAwMDAwMDBAODRkZjllN2YtZTlmNi00MGFmLWI0MzUtYWFhYWFhYWFhYWFhIiwiYXVkIjoiMDAwMDAwMDItMDAwMC0wZmYxLWNlMDAtMDAwMDAwMDAwMDAwL2F0dGFjaG1lbnQub3V0bG9vay5vZmZpY2UubmV0QDg0ZGY5ZTdmLWU5ZjYtNDBhZi1iNDM1LWFhYWFhYWFhYWFhYSIsImV4cCI6MTUwMTcxMTk4OSwibmJmIjoxNTAxNzExMzg5fQ.lg_jopKmgRsHMc9dyc466ZiM0LxR7yaz60vhDnCsiZ_ZZ8v4bPI1GQM_f-23aWusHv_0k_191YHuyOqeCc4LlIDLaX-r0rDpoXMqbukS2GUu-tQm9RiU2H2VpyBm_xlZ49O7v1xWL8b_D7nEcMS2aHXeHgZTDDHd6HHUt1V-DHJtaiuaycU8s4pmwbfl6cjC_KcgppFif1L-kx3Rm94lVWh0FJRtasMgBWjaM7JjNK-r76WN-BaKQYE7fG0qyMNOIArHiVKmmcCpu3XrXY6oo9pJs3riNKbk2Omms0MUYPwRBPX_jKI678HHEG9LUMg48GN8onUYPVI67iLdZ_2I0A&amp;owa=outlook.live.com&amp;is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0" y="2857500"/>
            <a:ext cx="37211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333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7152" y="365125"/>
            <a:ext cx="11633200" cy="6353175"/>
          </a:xfrm>
        </p:spPr>
        <p:txBody>
          <a:bodyPr>
            <a:normAutofit fontScale="85000" lnSpcReduction="20000"/>
          </a:bodyPr>
          <a:lstStyle/>
          <a:p>
            <a:pPr marL="0" indent="0" algn="ctr" hangingPunct="0">
              <a:buNone/>
            </a:pPr>
            <a:endParaRPr lang="pt-BR" sz="3500" b="1" dirty="0"/>
          </a:p>
          <a:p>
            <a:pPr marL="0" indent="0" algn="ctr" hangingPunct="0">
              <a:buNone/>
            </a:pPr>
            <a:endParaRPr lang="pt-BR" sz="3500" b="1" dirty="0"/>
          </a:p>
          <a:p>
            <a:pPr marL="0" indent="0" algn="ctr" hangingPunct="0">
              <a:buNone/>
            </a:pPr>
            <a:r>
              <a:rPr lang="pt-BR" sz="3500" b="1" dirty="0"/>
              <a:t>Correlação de forças, internacionalismo, socialismo </a:t>
            </a:r>
            <a:r>
              <a:rPr lang="pt-BR" sz="3500" dirty="0"/>
              <a:t> </a:t>
            </a:r>
          </a:p>
          <a:p>
            <a:r>
              <a:rPr lang="pt-BR" sz="2600" dirty="0"/>
              <a:t>Acentua-se a luta de classes no plano mundial: </a:t>
            </a:r>
          </a:p>
          <a:p>
            <a:pPr lvl="1">
              <a:buFontTx/>
              <a:buChar char="-"/>
            </a:pPr>
            <a:r>
              <a:rPr lang="pt-BR" dirty="0"/>
              <a:t>Atuam e se desenvolvem forças progressistas, anti-imperialistas, revolucionárias e comunistas;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dirty="0"/>
              <a:t>persistem estratégias de desenvolvimento e transição ao socialismo, sob a direção de Partidos Comunistas: China, Vietnã, Cuba, República Popular Democrática da Coreia e Laos (mais de 20% da população do planeta).</a:t>
            </a:r>
          </a:p>
          <a:p>
            <a:pPr hangingPunct="0"/>
            <a:r>
              <a:rPr lang="pt-BR" sz="2400" dirty="0"/>
              <a:t>Na América Latina e Caribe: </a:t>
            </a:r>
            <a:r>
              <a:rPr lang="pt-BR" sz="2400" i="1" dirty="0"/>
              <a:t>“apesar da ofensiva conservadora, Venezuela, Uruguai, Chile, Bolívia, Nicarágua, Equador, El Salvador e República Dominicana continuam com governos que se situam no campo progressista</a:t>
            </a:r>
            <a:r>
              <a:rPr lang="pt-BR" sz="2400" i="1" dirty="0">
                <a:solidFill>
                  <a:srgbClr val="FF0000"/>
                </a:solidFill>
              </a:rPr>
              <a:t>.</a:t>
            </a:r>
            <a:r>
              <a:rPr lang="pt-BR" sz="2400" i="1" dirty="0"/>
              <a:t>” .</a:t>
            </a:r>
          </a:p>
          <a:p>
            <a:pPr hangingPunct="0"/>
            <a:r>
              <a:rPr lang="pt-BR" sz="2400" dirty="0"/>
              <a:t>Regendo-se pelo princípio do internacionalismo proletário, o PCdoB apoia políticas e iniciativas </a:t>
            </a:r>
            <a:r>
              <a:rPr lang="pt-BR" sz="2400" dirty="0" err="1"/>
              <a:t>cont</a:t>
            </a:r>
            <a:r>
              <a:rPr lang="pt-BR" sz="2400" dirty="0" err="1">
                <a:solidFill>
                  <a:srgbClr val="FF0000"/>
                </a:solidFill>
              </a:rPr>
              <a:t>ra-</a:t>
            </a:r>
            <a:r>
              <a:rPr lang="pt-BR" sz="2400" dirty="0" err="1"/>
              <a:t>hegemônicas</a:t>
            </a:r>
            <a:r>
              <a:rPr lang="pt-BR" sz="2400" dirty="0"/>
              <a:t>, em defesa da paz, da autodeterminação das nações, do desenvolvimento soberano com justiça social e a revolução política e social.</a:t>
            </a:r>
          </a:p>
          <a:p>
            <a:pPr hangingPunct="0"/>
            <a:endParaRPr lang="pt-BR" sz="2400" i="1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600" i="1" dirty="0"/>
              <a:t>“</a:t>
            </a:r>
            <a:r>
              <a:rPr lang="pt-BR" sz="2600" dirty="0"/>
              <a:t>(...)</a:t>
            </a:r>
            <a:r>
              <a:rPr lang="pt-BR" sz="2600" i="1" dirty="0"/>
              <a:t> A correlação de forças no plano mundial mantém-se desfavorável às correntes revolucionárias, nacional-libertadoras, anti-imperialistas, entre elas os partidos comunistas, o que implica objetivamente um prolongado processo de acumulação revolucionária de forças.”.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200" i="1" dirty="0"/>
          </a:p>
          <a:p>
            <a:pPr marL="0" indent="0" algn="ctr">
              <a:buNone/>
            </a:pPr>
            <a:r>
              <a:rPr lang="pt-BR" sz="2400" b="1" dirty="0">
                <a:solidFill>
                  <a:srgbClr val="FF0000"/>
                </a:solidFill>
              </a:rPr>
              <a:t>Frente à crise civilizatória, o socialismo continua sendo a alternativa</a:t>
            </a:r>
          </a:p>
          <a:p>
            <a:pPr marL="0" indent="0" hangingPunct="0">
              <a:buNone/>
            </a:pPr>
            <a:endParaRPr lang="pt-BR" sz="3000" dirty="0"/>
          </a:p>
          <a:p>
            <a:pPr marL="0" indent="0" hangingPunct="0">
              <a:buNone/>
            </a:pPr>
            <a:endParaRPr lang="pt-BR" sz="3000" dirty="0"/>
          </a:p>
          <a:p>
            <a:pPr marL="0" indent="0" hangingPunct="0">
              <a:buNone/>
            </a:pPr>
            <a:endParaRPr lang="pt-BR" sz="3000" dirty="0"/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99028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II – BALANÇO DOS GOVERNOS LULA E DILMA E O DESEMPENHO DO PCdoB</a:t>
            </a:r>
            <a:endParaRPr lang="pt-BR" dirty="0"/>
          </a:p>
        </p:txBody>
      </p:sp>
      <p:pic>
        <p:nvPicPr>
          <p:cNvPr id="3074" name="Picture 2" descr="Imagem relacionad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1892300"/>
            <a:ext cx="81407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40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>
                <a:latin typeface="+mn-lt"/>
              </a:rPr>
              <a:t>O legado: eixo de quatro realizações</a:t>
            </a:r>
            <a:r>
              <a:rPr lang="pt-BR" b="1" dirty="0"/>
              <a:t/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2400" y="1054099"/>
            <a:ext cx="11849100" cy="51228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dirty="0"/>
              <a:t>1. Política externa “ativa e altiva” – </a:t>
            </a:r>
            <a:r>
              <a:rPr lang="pt-BR" sz="2400" dirty="0"/>
              <a:t>contribuição para a retomada do crescimento econômico; o impulso da integração continental e de nova correlação de forças no sistema internacional.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dirty="0"/>
              <a:t>2. Estado e Desenvolvimento</a:t>
            </a:r>
            <a:r>
              <a:rPr lang="pt-BR" sz="2400" b="1" dirty="0">
                <a:solidFill>
                  <a:srgbClr val="FF0000"/>
                </a:solidFill>
              </a:rPr>
              <a:t> </a:t>
            </a:r>
            <a:r>
              <a:rPr lang="pt-BR" sz="2400" b="1" dirty="0"/>
              <a:t>– </a:t>
            </a:r>
            <a:r>
              <a:rPr lang="pt-BR" sz="2400" dirty="0"/>
              <a:t>enfrentamento do dogma do “Estado mínimo”; passos importantes na recomposição do papel do Estado como alavanca para o  desenvolvimento.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dirty="0"/>
              <a:t>3. Crescimento e distribuição de renda</a:t>
            </a:r>
            <a:r>
              <a:rPr lang="pt-BR" sz="2400" b="1" dirty="0">
                <a:solidFill>
                  <a:srgbClr val="FF0000"/>
                </a:solidFill>
              </a:rPr>
              <a:t> </a:t>
            </a:r>
            <a:r>
              <a:rPr lang="pt-BR" sz="2400" b="1" dirty="0"/>
              <a:t>–</a:t>
            </a:r>
            <a:r>
              <a:rPr lang="pt-BR" sz="2400" b="1" dirty="0">
                <a:solidFill>
                  <a:srgbClr val="FF0000"/>
                </a:solidFill>
              </a:rPr>
              <a:t> </a:t>
            </a:r>
            <a:r>
              <a:rPr lang="pt-BR" sz="2400" dirty="0"/>
              <a:t>mais de 36 milhões de pessoas foram retiradas da pobreza extrema; geração de empregos (quase 20 milhões de empregos formais, entre 2003 e 2012); política inédita de reajuste do salário-mínimo (aumento real de 71,5%).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dirty="0"/>
              <a:t>4. Resgate do processo de construção da democracia – </a:t>
            </a:r>
            <a:r>
              <a:rPr lang="pt-BR" sz="2400" dirty="0"/>
              <a:t>diálogo e negociação na relação entre governo, sociedade e movimentos sociais: reconhecimento legal das centrais sindicais; implantação de Secretarias e programas para promoção dos direitos humanos e civis; políticas públicas para as mulheres, a juventude, os negros e a população LGBT; combate ao racismo e à homofobia; em especial, forte avanço das políticas públicas de gênero.</a:t>
            </a:r>
          </a:p>
          <a:p>
            <a:pPr marL="720000" indent="0">
              <a:buNone/>
            </a:pPr>
            <a:r>
              <a:rPr lang="pt-BR" sz="2400" b="1" dirty="0"/>
              <a:t>IMPORTANTE: </a:t>
            </a:r>
            <a:r>
              <a:rPr lang="pt-BR" sz="2200" dirty="0"/>
              <a:t>“</a:t>
            </a:r>
            <a:r>
              <a:rPr lang="pt-BR" sz="2200" i="1" dirty="0"/>
              <a:t>O PCdoB, embora valorize o legado, em nenhum momento considerou que o neoliberalismo fora superado.”.</a:t>
            </a:r>
            <a:r>
              <a:rPr lang="pt-BR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393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erros e as lições do ciclo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Manter intacta a estrutura conservadora do Estado brasileiro. Ilusões de classe, falso republicanismo. Autonomização de importantes estruturas do Estado. Corporações fortalecidas tiveram protagonismo na consecução do golpe.</a:t>
            </a:r>
          </a:p>
          <a:p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Subestimação da luta de ideias e da politização do povo (ausência de meios). Manutenção do monopólio dos meios de comunicação. </a:t>
            </a:r>
          </a:p>
          <a:p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Falta de empenho pela realização da reforma política que ampliasse a democracia e pusesse fim ao financiamento empresarial. </a:t>
            </a:r>
            <a:r>
              <a:rPr lang="pt-B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combate à corrupção foi assumido, oportunisticamente, pela direita.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Fratura na confiança que o povo depositava no governo e na esquerda.</a:t>
            </a:r>
          </a:p>
        </p:txBody>
      </p:sp>
    </p:spTree>
    <p:extLst>
      <p:ext uri="{BB962C8B-B14F-4D97-AF65-F5344CB8AC3E}">
        <p14:creationId xmlns:p14="http://schemas.microsoft.com/office/powerpoint/2010/main" val="65172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100" y="203200"/>
            <a:ext cx="11849100" cy="65151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pt-BR" sz="3200" b="1" dirty="0"/>
          </a:p>
          <a:p>
            <a:pPr marL="0" indent="0" algn="ctr">
              <a:buNone/>
            </a:pPr>
            <a:endParaRPr lang="pt-BR" sz="3200" b="1" dirty="0"/>
          </a:p>
          <a:p>
            <a:pPr marL="0" indent="0" algn="ctr">
              <a:buNone/>
            </a:pPr>
            <a:endParaRPr lang="pt-BR" sz="3200" b="1" dirty="0"/>
          </a:p>
          <a:p>
            <a:pPr marL="0" indent="0" algn="ctr">
              <a:buNone/>
            </a:pPr>
            <a:r>
              <a:rPr lang="pt-BR" sz="3200" b="1" dirty="0"/>
              <a:t>Os erros e as lições do ciclo (cont.)</a:t>
            </a:r>
            <a:endParaRPr lang="pt-BR" sz="3200" dirty="0"/>
          </a:p>
          <a:p>
            <a:pPr marL="0" indent="0">
              <a:buNone/>
            </a:pPr>
            <a:endParaRPr lang="pt-BR" sz="2900" dirty="0"/>
          </a:p>
          <a:p>
            <a:r>
              <a:rPr lang="pt-BR" sz="2900" dirty="0"/>
              <a:t> </a:t>
            </a:r>
            <a:r>
              <a:rPr lang="pt-BR" sz="3200" dirty="0"/>
              <a:t>Faltou visão e convicção políticas para impulsionar/realizar as reformas estruturais democráticas, ainda que parcialmente. Não se aproveitou o período (2007-2012) em que a correlação de forças era mais favorável para realizar mudanças.</a:t>
            </a:r>
          </a:p>
          <a:p>
            <a:endParaRPr lang="pt-BR" sz="3200" dirty="0"/>
          </a:p>
          <a:p>
            <a:r>
              <a:rPr lang="pt-BR" sz="3200" dirty="0"/>
              <a:t>Correta a concepção de que a esquerda nem vence nem governa sem alianças. Coalizões amplas, em torno de programas, lideradas pelas forças progressistas e de esquerda.</a:t>
            </a:r>
          </a:p>
          <a:p>
            <a:endParaRPr lang="pt-BR" sz="3200" dirty="0"/>
          </a:p>
          <a:p>
            <a:r>
              <a:rPr lang="pt-BR" sz="3200" dirty="0"/>
              <a:t>Limitações do PT na condução da coalizão: minimizou o papel da esquerda, atuou com </a:t>
            </a:r>
            <a:r>
              <a:rPr lang="pt-BR" sz="3200" dirty="0" err="1"/>
              <a:t>hegemonismo</a:t>
            </a:r>
            <a:r>
              <a:rPr lang="pt-BR" sz="3200" dirty="0"/>
              <a:t>. Falta de horizonte estratégico e convicções em torno de um projeto de Nação.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640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2400" y="177800"/>
            <a:ext cx="11201400" cy="6680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2900" dirty="0"/>
          </a:p>
          <a:p>
            <a:pPr>
              <a:buFontTx/>
              <a:buChar char="-"/>
            </a:pPr>
            <a:endParaRPr lang="pt-BR" sz="2900" dirty="0"/>
          </a:p>
          <a:p>
            <a:pPr marL="0" indent="0" algn="ctr">
              <a:buNone/>
            </a:pPr>
            <a:r>
              <a:rPr lang="pt-BR" sz="3200" b="1" dirty="0"/>
              <a:t>Os erros e as lições do ciclo (cont.)</a:t>
            </a:r>
            <a:endParaRPr lang="pt-BR" sz="3200" dirty="0"/>
          </a:p>
          <a:p>
            <a:pPr>
              <a:buFontTx/>
              <a:buChar char="-"/>
            </a:pPr>
            <a:endParaRPr lang="pt-BR" sz="2900" dirty="0"/>
          </a:p>
          <a:p>
            <a:r>
              <a:rPr lang="pt-BR" sz="2400" dirty="0"/>
              <a:t>Política econômica híbrida (desenvolvimentismo x </a:t>
            </a:r>
            <a:r>
              <a:rPr lang="pt-BR" sz="2400" dirty="0" err="1"/>
              <a:t>rentismo</a:t>
            </a:r>
            <a:r>
              <a:rPr lang="pt-BR" sz="2400" dirty="0"/>
              <a:t>). Manutenção do tripé macroeconômico→ perda de competitividade da indústria, trava ao desenvolvimento. </a:t>
            </a:r>
          </a:p>
          <a:p>
            <a:r>
              <a:rPr lang="pt-BR" sz="2400" dirty="0"/>
              <a:t>Sem desenvolvimento robusto e continuado, sem indústria </a:t>
            </a:r>
            <a:r>
              <a:rPr lang="pt-BR" sz="2400" dirty="0" smtClean="0"/>
              <a:t>tecnologicamente avançada </a:t>
            </a:r>
            <a:r>
              <a:rPr lang="pt-BR" sz="2400" dirty="0"/>
              <a:t>e forte, é impossível assegurar o progresso social.</a:t>
            </a:r>
          </a:p>
          <a:p>
            <a:r>
              <a:rPr lang="pt-BR" sz="2400" dirty="0"/>
              <a:t>“</a:t>
            </a:r>
            <a:r>
              <a:rPr lang="pt-BR" sz="2400" i="1" dirty="0"/>
              <a:t>as amarras do poderio empresarial e financeiro não se resolvem nem com cedência, nem com voluntarismo.”.</a:t>
            </a:r>
            <a:endParaRPr lang="pt-BR" sz="2400" dirty="0"/>
          </a:p>
          <a:p>
            <a:r>
              <a:rPr lang="pt-BR" sz="2400" dirty="0"/>
              <a:t> Concepção errônea, de lideranças do governo e setores do movimento social, de que a mobilização popular poderia desestabilizar o governo. É preciso combinar autonomia, apoio aos governos progressistas, com ação de impulso às mudanças e combate às forças conservadoras.</a:t>
            </a:r>
          </a:p>
        </p:txBody>
      </p:sp>
    </p:spTree>
    <p:extLst>
      <p:ext uri="{BB962C8B-B14F-4D97-AF65-F5344CB8AC3E}">
        <p14:creationId xmlns:p14="http://schemas.microsoft.com/office/powerpoint/2010/main" val="356620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1300" y="177800"/>
            <a:ext cx="11950700" cy="6680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t-BR" sz="3600" b="1" dirty="0"/>
          </a:p>
          <a:p>
            <a:pPr marL="0" indent="0" algn="ctr">
              <a:buNone/>
            </a:pPr>
            <a:endParaRPr lang="pt-BR" sz="3600" b="1" dirty="0"/>
          </a:p>
          <a:p>
            <a:pPr marL="0" indent="0" algn="ctr">
              <a:buNone/>
            </a:pPr>
            <a:r>
              <a:rPr lang="pt-BR" sz="3200" b="1" dirty="0"/>
              <a:t>Desempenho do PCdoB nos governos Lula e Dilma</a:t>
            </a:r>
            <a:endParaRPr lang="pt-BR" sz="3200" dirty="0"/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Pela primeira vez o PCdoB fez parte do governo da República. Condição de força minoritária e não constituição de um núcleo de esquerda no âmbito da coalizão, limitaram a capacidade de influir nos rumos e decisões do governo.</a:t>
            </a:r>
          </a:p>
          <a:p>
            <a:endParaRPr lang="pt-BR" dirty="0"/>
          </a:p>
          <a:p>
            <a:r>
              <a:rPr lang="pt-BR" dirty="0"/>
              <a:t>Foi acertada a posição de apoio, participação e independência. Unidade e luta. Posicionamentos da direção nacional, da bancada parlamentar e a linha de atuação nos movimentos sociais. </a:t>
            </a:r>
          </a:p>
          <a:p>
            <a:endParaRPr lang="pt-BR" dirty="0"/>
          </a:p>
          <a:p>
            <a:r>
              <a:rPr lang="pt-BR" dirty="0"/>
              <a:t>Atuação dos quadros comunistas foi empreendedora, alinhada à defesa dos interesses nacionais e do povo, rigorosa com a defesa do patrimônio público.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83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7800" y="215900"/>
            <a:ext cx="11684000" cy="65405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sz="3500" b="1" dirty="0"/>
          </a:p>
          <a:p>
            <a:pPr marL="0" indent="0" algn="ctr">
              <a:buNone/>
            </a:pPr>
            <a:r>
              <a:rPr lang="pt-BR" sz="3500" b="1" dirty="0"/>
              <a:t>Desempenho do PCdoB: o acúmulo conquistado </a:t>
            </a:r>
            <a:endParaRPr lang="pt-BR" sz="3500" dirty="0"/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r>
              <a:rPr lang="pt-BR" dirty="0"/>
              <a:t>Elevou-se nossa experiência de governo e gestão: aplicação concreta de elementos do Programa e o NPND, ampliação da relação com a sociedade e o povo.</a:t>
            </a:r>
          </a:p>
          <a:p>
            <a:endParaRPr lang="pt-BR" dirty="0"/>
          </a:p>
          <a:p>
            <a:r>
              <a:rPr lang="pt-BR" dirty="0"/>
              <a:t>Deve-se avaliar multilateralmente a presença prolongada no Ministério do Esporte – as realizações exitosas (políticas públicas, </a:t>
            </a:r>
            <a:r>
              <a:rPr lang="pt-BR" dirty="0" err="1"/>
              <a:t>Panamericanos</a:t>
            </a:r>
            <a:r>
              <a:rPr lang="pt-BR" dirty="0"/>
              <a:t>-Copa-Olimpíadas) mas certa restrição de atuação em setores estratégicos.  </a:t>
            </a:r>
          </a:p>
          <a:p>
            <a:endParaRPr lang="pt-BR" dirty="0"/>
          </a:p>
          <a:p>
            <a:r>
              <a:rPr lang="pt-BR" dirty="0"/>
              <a:t>Partido e bancada mantiveram atuação decidida de defesa do governo, de apoio propositivo e crítica qualificada. Conduta independente, exemplos: criação da CTB, do Bloco de Esquerda, candidatura de Aldo Rebelo </a:t>
            </a:r>
            <a:r>
              <a:rPr lang="pt-BR" dirty="0" smtClean="0"/>
              <a:t>à reeleição para a </a:t>
            </a:r>
            <a:r>
              <a:rPr lang="pt-BR" dirty="0"/>
              <a:t>presidência da </a:t>
            </a:r>
            <a:r>
              <a:rPr lang="pt-BR" dirty="0" smtClean="0"/>
              <a:t>Câmara em 2007</a:t>
            </a:r>
            <a:r>
              <a:rPr lang="pt-BR" smtClean="0"/>
              <a:t>, </a:t>
            </a:r>
            <a:r>
              <a:rPr lang="pt-BR" smtClean="0"/>
              <a:t>crítica </a:t>
            </a:r>
            <a:r>
              <a:rPr lang="pt-BR" dirty="0"/>
              <a:t>à política macroeconômica.</a:t>
            </a:r>
          </a:p>
        </p:txBody>
      </p:sp>
    </p:spTree>
    <p:extLst>
      <p:ext uri="{BB962C8B-B14F-4D97-AF65-F5344CB8AC3E}">
        <p14:creationId xmlns:p14="http://schemas.microsoft.com/office/powerpoint/2010/main" val="125619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3200" y="228600"/>
            <a:ext cx="11861800" cy="59483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endParaRPr lang="pt-BR" sz="3600" b="1" dirty="0"/>
          </a:p>
          <a:p>
            <a:pPr marL="0" indent="0" algn="ctr">
              <a:buNone/>
            </a:pPr>
            <a:endParaRPr lang="pt-BR" sz="3600" b="1" dirty="0"/>
          </a:p>
          <a:p>
            <a:pPr marL="0" indent="0" algn="ctr">
              <a:buNone/>
            </a:pPr>
            <a:r>
              <a:rPr lang="pt-BR" sz="3600" b="1" dirty="0"/>
              <a:t>Desempenho do PCdoB: o acúmulo conquistado (cont.)</a:t>
            </a:r>
            <a:endParaRPr lang="pt-BR" sz="3600" dirty="0"/>
          </a:p>
          <a:p>
            <a:pPr marL="0" indent="0">
              <a:buNone/>
            </a:pPr>
            <a:r>
              <a:rPr lang="pt-BR" sz="3600" dirty="0"/>
              <a:t> </a:t>
            </a:r>
          </a:p>
          <a:p>
            <a:r>
              <a:rPr lang="pt-BR" sz="3600" dirty="0"/>
              <a:t>O Partido impulsionou o governo para as mudanças e lutou pela constituição do núcleo de esquerda.</a:t>
            </a:r>
          </a:p>
          <a:p>
            <a:endParaRPr lang="pt-BR" sz="3600" dirty="0"/>
          </a:p>
          <a:p>
            <a:r>
              <a:rPr lang="pt-BR" sz="3600" dirty="0"/>
              <a:t>“Aos olhos de grande parte da população”, a imagem do PCdoB, sua visibilidade e independência ficaram diluídas (9ª Conferência). Foi então criada a CTB, elaborado o Programa Socialista, o novo Estatuto, a Política de Quadros. Nova tática eleitoral com lançamento de candidaturas majoritárias e chapas próprias. Conduta política de “audácia” em todas as frentes de atuação.</a:t>
            </a:r>
          </a:p>
          <a:p>
            <a:endParaRPr lang="pt-BR" sz="3600" dirty="0"/>
          </a:p>
          <a:p>
            <a:r>
              <a:rPr lang="pt-BR" sz="3600" dirty="0" smtClean="0"/>
              <a:t>Houve razoável crescimento </a:t>
            </a:r>
            <a:r>
              <a:rPr lang="pt-BR" sz="3600" dirty="0"/>
              <a:t>partidário e eleitoral no período. Eleição do primeiro governador de estado no Maranhão. Eleição do Prefeito de Aracaju.  </a:t>
            </a:r>
          </a:p>
        </p:txBody>
      </p:sp>
    </p:spTree>
    <p:extLst>
      <p:ext uri="{BB962C8B-B14F-4D97-AF65-F5344CB8AC3E}">
        <p14:creationId xmlns:p14="http://schemas.microsoft.com/office/powerpoint/2010/main" val="135799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0500" y="190500"/>
            <a:ext cx="11899900" cy="66675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pt-BR" sz="3200" b="1" dirty="0"/>
          </a:p>
          <a:p>
            <a:pPr marL="0" indent="0" algn="ctr">
              <a:buNone/>
            </a:pPr>
            <a:endParaRPr lang="pt-BR" sz="3200" b="1" dirty="0"/>
          </a:p>
          <a:p>
            <a:pPr marL="0" indent="0" algn="ctr">
              <a:buNone/>
            </a:pPr>
            <a:r>
              <a:rPr lang="pt-BR" sz="3200" b="1" dirty="0"/>
              <a:t>Desempenho do PCdoB: erros e insuficiências </a:t>
            </a:r>
            <a:endParaRPr lang="pt-BR" dirty="0"/>
          </a:p>
          <a:p>
            <a:endParaRPr lang="pt-BR" sz="3200" dirty="0"/>
          </a:p>
          <a:p>
            <a:r>
              <a:rPr lang="pt-BR" sz="3200" dirty="0"/>
              <a:t>Foi </a:t>
            </a:r>
            <a:r>
              <a:rPr lang="pt-BR" sz="3200" dirty="0" smtClean="0"/>
              <a:t>débil a </a:t>
            </a:r>
            <a:r>
              <a:rPr lang="pt-BR" sz="3200" dirty="0"/>
              <a:t>defesa da democratização do Estado brasileiro. </a:t>
            </a:r>
            <a:r>
              <a:rPr lang="pt-BR" sz="3200" dirty="0" smtClean="0"/>
              <a:t>O PCdoB não se confrontou de público com o falso republicanismo que grassou nos governos Lula e Dilma</a:t>
            </a:r>
            <a:endParaRPr lang="pt-BR" sz="3200" dirty="0"/>
          </a:p>
          <a:p>
            <a:endParaRPr lang="pt-BR" sz="3200" dirty="0"/>
          </a:p>
          <a:p>
            <a:r>
              <a:rPr lang="pt-BR" sz="3200" dirty="0"/>
              <a:t>Apesar dos esforços e avanços conquistados, a acumulação de forças do Partido (inclusive nos resultados eleitorais) </a:t>
            </a:r>
            <a:r>
              <a:rPr lang="pt-BR" sz="3200" b="1" dirty="0"/>
              <a:t>ocorreu sem saltos, foi modesta </a:t>
            </a:r>
            <a:r>
              <a:rPr lang="pt-BR" sz="3200" dirty="0"/>
              <a:t>– consoante à época histórica de defensiva estratégica das forças revolucionárias –, mas contínua e gradativa. As condições políticas favoráveis, pós-vitória de 2002, foram razoavelmente aproveitadas. </a:t>
            </a:r>
          </a:p>
          <a:p>
            <a:endParaRPr lang="pt-BR" sz="3200" dirty="0"/>
          </a:p>
          <a:p>
            <a:r>
              <a:rPr lang="pt-BR" sz="3200" dirty="0"/>
              <a:t>Neste resultado, além das próprias insuficiências, contribuiu o fato do papel preponderante do PT no campo político e social da esquerda.  </a:t>
            </a:r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15977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b="1" dirty="0" smtClean="0"/>
              <a:t>Roteiro </a:t>
            </a:r>
            <a:r>
              <a:rPr lang="pt-BR" b="1" dirty="0"/>
              <a:t>elaborado pela Coordenação da </a:t>
            </a:r>
          </a:p>
          <a:p>
            <a:pPr marL="0" indent="0" algn="ctr">
              <a:buNone/>
            </a:pPr>
            <a:r>
              <a:rPr lang="pt-BR" b="1" dirty="0"/>
              <a:t>Escola Nacional João Amazonas</a:t>
            </a:r>
          </a:p>
          <a:p>
            <a:pPr marL="0" indent="0" algn="ctr">
              <a:buNone/>
            </a:pPr>
            <a:r>
              <a:rPr lang="pt-BR" b="1" dirty="0" smtClean="0"/>
              <a:t>para unificar e facilitar </a:t>
            </a:r>
            <a:r>
              <a:rPr lang="pt-BR" b="1" dirty="0"/>
              <a:t>a apresentação do Projeto de Resolução Política do </a:t>
            </a:r>
            <a:r>
              <a:rPr lang="pt-BR" b="1" dirty="0" smtClean="0"/>
              <a:t>14º </a:t>
            </a:r>
            <a:r>
              <a:rPr lang="pt-BR" b="1" dirty="0"/>
              <a:t>Congresso do PCdoB</a:t>
            </a:r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900" y="3848101"/>
            <a:ext cx="3810000" cy="211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81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3200" b="1" dirty="0">
                <a:latin typeface="+mn-lt"/>
              </a:rPr>
              <a:t>Duas questões a serem superadas</a:t>
            </a:r>
            <a:br>
              <a:rPr lang="pt-BR" sz="3200" b="1" dirty="0">
                <a:latin typeface="+mn-lt"/>
              </a:rPr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3200" y="850900"/>
            <a:ext cx="11887200" cy="5326063"/>
          </a:xfrm>
        </p:spPr>
        <p:txBody>
          <a:bodyPr>
            <a:normAutofit lnSpcReduction="10000"/>
          </a:bodyPr>
          <a:lstStyle/>
          <a:p>
            <a:endParaRPr lang="pt-BR" sz="3200" dirty="0"/>
          </a:p>
          <a:p>
            <a:r>
              <a:rPr lang="pt-BR" sz="3200" dirty="0"/>
              <a:t>O Programa Socialista precisa ser mais assimilado e mais projetado, para vincar a identidade do PCdoB (</a:t>
            </a:r>
            <a:r>
              <a:rPr lang="pt-BR" sz="3200" b="1" i="1" dirty="0"/>
              <a:t>Nação forte. Rumo</a:t>
            </a:r>
            <a:r>
              <a:rPr lang="pt-BR" sz="3200" b="1" dirty="0"/>
              <a:t> socialista</a:t>
            </a:r>
            <a:r>
              <a:rPr lang="pt-BR" sz="3200" dirty="0"/>
              <a:t>),</a:t>
            </a:r>
            <a:r>
              <a:rPr lang="pt-BR" sz="3200" i="1" dirty="0"/>
              <a:t> </a:t>
            </a:r>
            <a:r>
              <a:rPr lang="pt-BR" sz="3200" dirty="0"/>
              <a:t>e </a:t>
            </a:r>
            <a:r>
              <a:rPr lang="pt-BR" sz="3200" dirty="0" err="1"/>
              <a:t>coesionar</a:t>
            </a:r>
            <a:r>
              <a:rPr lang="pt-BR" sz="3200" dirty="0"/>
              <a:t> as frentes de trabalho e o coletivo militante em torno de um projeto de nação, impedindo que prevaleçam pautas segmentares e corporativas dele dissociadas.</a:t>
            </a:r>
            <a:r>
              <a:rPr lang="pt-BR" sz="3200" i="1" dirty="0"/>
              <a:t> </a:t>
            </a:r>
          </a:p>
          <a:p>
            <a:endParaRPr lang="pt-BR" sz="3200" i="1" dirty="0"/>
          </a:p>
          <a:p>
            <a:r>
              <a:rPr lang="pt-BR" sz="3200" dirty="0"/>
              <a:t>A questão da identidade requer que o Partido cresça nas três frentes de acumulação, que tenha fortes vínculos junto aos setores estratégicos da Nação e se torne uma influente corrente de massas e eleitoral.</a:t>
            </a:r>
            <a:r>
              <a:rPr lang="pt-BR" sz="3200" dirty="0">
                <a:solidFill>
                  <a:srgbClr val="FF0000"/>
                </a:solidFill>
              </a:rPr>
              <a:t> </a:t>
            </a:r>
            <a:r>
              <a:rPr lang="pt-BR" sz="3200" dirty="0"/>
              <a:t>Necessita expandir coletivo militante desde os munícipios e fortalecer a estrutura material e financeira.</a:t>
            </a:r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70473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6700" y="365125"/>
            <a:ext cx="11709400" cy="1325563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III – GOVERNO ILEGÍTIMO CONTRA O BRASIL E O POVO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4098" name="Picture 2" descr="Resultado de imagem para pcdob diretas já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1371600"/>
            <a:ext cx="820420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84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7500" y="558800"/>
            <a:ext cx="11430000" cy="61341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3600" dirty="0"/>
              <a:t> </a:t>
            </a:r>
          </a:p>
          <a:p>
            <a:pPr marL="0" indent="0" algn="ctr">
              <a:buNone/>
            </a:pPr>
            <a:r>
              <a:rPr lang="pt-BR" sz="3200" b="1" dirty="0"/>
              <a:t>Golpe contra a Democracia, com apoio externo</a:t>
            </a:r>
            <a:endParaRPr lang="pt-BR" sz="3500" b="1" dirty="0"/>
          </a:p>
          <a:p>
            <a:pPr marL="0" indent="0">
              <a:buNone/>
            </a:pPr>
            <a:endParaRPr lang="pt-BR" sz="3600" dirty="0"/>
          </a:p>
          <a:p>
            <a:r>
              <a:rPr lang="pt-BR" dirty="0"/>
              <a:t>“</a:t>
            </a:r>
            <a:r>
              <a:rPr lang="pt-BR" i="1" dirty="0"/>
              <a:t>O impeachment da presidenta Dilma foi um golpe de novo tipo contra a democracia, perpetrado pelo Parlamento, endossado pelo Judiciário e capitaneado por um poderoso conjunto de forças políticas, judiciais, midiáticas e empresariais, com ativa participação de setores da Polícia Federal. A mídia monopolizada teve papel de destaque na mobilização de uma base social reacionária e intolerante”.</a:t>
            </a:r>
          </a:p>
          <a:p>
            <a:endParaRPr lang="pt-BR" i="1" dirty="0"/>
          </a:p>
          <a:p>
            <a:r>
              <a:rPr lang="pt-BR" i="1" dirty="0"/>
              <a:t>“A trama golpista foi longamente preparada e teve apoio externo, como parte de disputas geopolíticas que visam a conter o papel de países em desenvolvimento e polos emergentes de poder</a:t>
            </a:r>
            <a:r>
              <a:rPr lang="pt-BR" i="1" dirty="0" smtClean="0"/>
              <a:t>.”. Teve ainda por motivação o plano de potências imperialistas de se apossar das riquezas nacionais entre elas o </a:t>
            </a:r>
            <a:r>
              <a:rPr lang="pt-BR" i="1" dirty="0" err="1" smtClean="0"/>
              <a:t>pré</a:t>
            </a:r>
            <a:r>
              <a:rPr lang="pt-BR" i="1" dirty="0" smtClean="0"/>
              <a:t>-sal.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639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2400" y="609600"/>
            <a:ext cx="11201400" cy="60706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pt-BR" sz="3500" b="1" dirty="0"/>
          </a:p>
          <a:p>
            <a:pPr marL="0" indent="0" algn="ctr">
              <a:buNone/>
            </a:pPr>
            <a:endParaRPr lang="pt-BR" sz="3500" b="1" dirty="0"/>
          </a:p>
          <a:p>
            <a:pPr marL="0" indent="0" algn="ctr">
              <a:buNone/>
            </a:pPr>
            <a:r>
              <a:rPr lang="pt-BR" sz="3500" b="1" dirty="0"/>
              <a:t>Um ano do </a:t>
            </a:r>
            <a:r>
              <a:rPr lang="pt-BR" sz="3500" b="1" i="1" dirty="0"/>
              <a:t>impeachment</a:t>
            </a:r>
            <a:r>
              <a:rPr lang="pt-BR" sz="3500" b="1" dirty="0"/>
              <a:t>: a “agenda maldita”</a:t>
            </a:r>
            <a:endParaRPr lang="pt-BR" sz="3500" dirty="0"/>
          </a:p>
          <a:p>
            <a:pPr marL="0" indent="0">
              <a:buNone/>
            </a:pPr>
            <a:endParaRPr lang="pt-BR" dirty="0"/>
          </a:p>
          <a:p>
            <a:pPr lvl="1"/>
            <a:r>
              <a:rPr lang="pt-BR" sz="2800" dirty="0"/>
              <a:t>Enfraquecimento da Petrobras e do BNDES.</a:t>
            </a:r>
          </a:p>
          <a:p>
            <a:pPr lvl="1"/>
            <a:endParaRPr lang="pt-BR" sz="2800" dirty="0"/>
          </a:p>
          <a:p>
            <a:pPr lvl="1"/>
            <a:r>
              <a:rPr lang="pt-BR" sz="2800" dirty="0"/>
              <a:t>Abandono da política externa “altiva”.</a:t>
            </a:r>
          </a:p>
          <a:p>
            <a:pPr lvl="1"/>
            <a:endParaRPr lang="pt-BR" sz="2800" dirty="0"/>
          </a:p>
          <a:p>
            <a:pPr lvl="1"/>
            <a:r>
              <a:rPr lang="pt-BR" sz="2800" dirty="0"/>
              <a:t>Desmonte de empresas estratégicas para a economia (indústria da defesa).</a:t>
            </a:r>
          </a:p>
          <a:p>
            <a:pPr lvl="1"/>
            <a:endParaRPr lang="pt-BR" sz="2800" dirty="0"/>
          </a:p>
          <a:p>
            <a:pPr lvl="1"/>
            <a:r>
              <a:rPr lang="pt-BR" sz="2800" dirty="0" smtClean="0"/>
              <a:t>Desindustrialização e desnacionalização da economia</a:t>
            </a:r>
            <a:endParaRPr lang="pt-BR" sz="2800" dirty="0"/>
          </a:p>
          <a:p>
            <a:pPr lvl="1"/>
            <a:endParaRPr lang="pt-BR" sz="2800" dirty="0"/>
          </a:p>
          <a:p>
            <a:pPr lvl="1"/>
            <a:r>
              <a:rPr lang="pt-BR" sz="2800" dirty="0"/>
              <a:t>“Falências” de estados/munícipios.</a:t>
            </a:r>
          </a:p>
          <a:p>
            <a:pPr lvl="1"/>
            <a:endParaRPr lang="pt-BR" sz="2800" dirty="0">
              <a:solidFill>
                <a:srgbClr val="FF0000"/>
              </a:solidFill>
            </a:endParaRPr>
          </a:p>
          <a:p>
            <a:pPr lvl="1"/>
            <a:r>
              <a:rPr lang="pt-BR" sz="2800" dirty="0"/>
              <a:t>Violência no campo e na cidade.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636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>
                <a:latin typeface="+mn-lt"/>
              </a:rPr>
              <a:t>Um ano do </a:t>
            </a:r>
            <a:r>
              <a:rPr lang="pt-BR" sz="3200" b="1" i="1" dirty="0">
                <a:latin typeface="+mn-lt"/>
              </a:rPr>
              <a:t>impeachment</a:t>
            </a:r>
            <a:r>
              <a:rPr lang="pt-BR" sz="3200" b="1" dirty="0">
                <a:latin typeface="+mn-lt"/>
              </a:rPr>
              <a:t>: a “agenda maldita” (cont.)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Aprovação do teto dos gastos.</a:t>
            </a:r>
          </a:p>
          <a:p>
            <a:r>
              <a:rPr lang="pt-BR" dirty="0"/>
              <a:t>Aprovação da Reforma trabalhista/terceirização.</a:t>
            </a:r>
          </a:p>
          <a:p>
            <a:r>
              <a:rPr lang="pt-BR" dirty="0"/>
              <a:t>Proposta de Reforma da Previdência.</a:t>
            </a:r>
          </a:p>
          <a:p>
            <a:r>
              <a:rPr lang="pt-BR" dirty="0"/>
              <a:t>Recessão recorde: queda de 7,2% no PIB (2015-2016).</a:t>
            </a:r>
          </a:p>
          <a:p>
            <a:r>
              <a:rPr lang="pt-BR" dirty="0"/>
              <a:t>14 milhões de desempregados.</a:t>
            </a:r>
          </a:p>
          <a:p>
            <a:r>
              <a:rPr lang="pt-BR" dirty="0"/>
              <a:t>Expressa interesses do capital estrangeiro.</a:t>
            </a:r>
          </a:p>
          <a:p>
            <a:r>
              <a:rPr lang="pt-BR" dirty="0"/>
              <a:t>Fragiliza o Estado </a:t>
            </a:r>
            <a:r>
              <a:rPr lang="pt-BR" dirty="0" smtClean="0"/>
              <a:t>e a soberania </a:t>
            </a:r>
            <a:r>
              <a:rPr lang="pt-BR" dirty="0"/>
              <a:t>nacional.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755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9400" y="609600"/>
            <a:ext cx="11074400" cy="6070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t-BR" sz="3200" b="1" dirty="0"/>
          </a:p>
          <a:p>
            <a:pPr marL="0" indent="0" algn="ctr">
              <a:buNone/>
            </a:pPr>
            <a:r>
              <a:rPr lang="pt-BR" sz="3200" b="1" dirty="0"/>
              <a:t>A Lava Jato e o Estado Democrático de Direito</a:t>
            </a:r>
          </a:p>
          <a:p>
            <a:endParaRPr lang="pt-BR" dirty="0"/>
          </a:p>
          <a:p>
            <a:r>
              <a:rPr lang="pt-BR" dirty="0"/>
              <a:t> </a:t>
            </a:r>
            <a:r>
              <a:rPr lang="pt-BR" i="1" dirty="0"/>
              <a:t> </a:t>
            </a:r>
            <a:r>
              <a:rPr lang="pt-BR" dirty="0"/>
              <a:t>Operação Lava Jato </a:t>
            </a:r>
            <a:r>
              <a:rPr lang="pt-BR" i="1" dirty="0"/>
              <a:t>– embrião de poder paralelo</a:t>
            </a:r>
            <a:r>
              <a:rPr lang="pt-BR" dirty="0"/>
              <a:t>. Estado de exceção em lugar do Estado Democrático de Direito. Seu protagonismo político autônomo fere o sistema de pesos e contrapesos entre os poderes da República. Relação indevida com o Departamento de Justiça dos EUA. Graves prejuízos à economia nacional.</a:t>
            </a:r>
          </a:p>
          <a:p>
            <a:endParaRPr lang="pt-BR" dirty="0"/>
          </a:p>
          <a:p>
            <a:r>
              <a:rPr lang="pt-BR" dirty="0"/>
              <a:t>Condenações com base em delações premiadas sem necessidade de provas, prisões preventivas por tempo indeterminado, vazamentos seletivos, viés político partidarizado, criminalização de Lula, do PT e da esquerda.</a:t>
            </a:r>
          </a:p>
          <a:p>
            <a:endParaRPr lang="pt-BR" dirty="0"/>
          </a:p>
          <a:p>
            <a:r>
              <a:rPr lang="pt-BR" dirty="0"/>
              <a:t>O PCdoB defende eficaz combate à corrupção com as armas do Estado Democrático de Direito</a:t>
            </a:r>
            <a:r>
              <a:rPr lang="pt-BR" dirty="0">
                <a:solidFill>
                  <a:srgbClr val="FF0000"/>
                </a:solidFill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51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9700" y="838200"/>
            <a:ext cx="11214100" cy="57912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pt-BR" sz="3200" b="1" dirty="0"/>
          </a:p>
          <a:p>
            <a:pPr marL="0" indent="0" algn="ctr">
              <a:buNone/>
            </a:pPr>
            <a:r>
              <a:rPr lang="pt-BR" sz="3200" b="1" dirty="0"/>
              <a:t>Radicalizada luta de classes política e ideológica</a:t>
            </a:r>
            <a:endParaRPr lang="pt-BR" sz="3200" dirty="0"/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Classe dominante: exigência de reformas neoliberais, redução do Estado e dos direitos, estímulo à intolerância, apoio às medidas de exceção, desmoralização da política e dos partidos, busca de nomes “limpos” e de “salvadores da pátria</a:t>
            </a:r>
            <a:r>
              <a:rPr lang="pt-BR" dirty="0" smtClean="0"/>
              <a:t>”. Consórcio golpista “implodiu” mas mantém-se convergente contra as Diretas Já,  em torno das antirreformas neoliberais e pela exclusão arbitrária de Lula das eleições presidenciais.</a:t>
            </a:r>
            <a:endParaRPr lang="pt-BR" dirty="0"/>
          </a:p>
          <a:p>
            <a:endParaRPr lang="pt-BR" dirty="0"/>
          </a:p>
          <a:p>
            <a:r>
              <a:rPr lang="pt-BR" dirty="0"/>
              <a:t> Forças progressistas: defesa das conquistas alcançadas, combate à agenda e às reformas neoliberais, aos ataques ao Estado de Direito – manifestações, marchas, Greve Geral, atos no Parlamento. </a:t>
            </a:r>
          </a:p>
          <a:p>
            <a:endParaRPr lang="pt-BR" dirty="0"/>
          </a:p>
          <a:p>
            <a:r>
              <a:rPr lang="pt-BR" dirty="0"/>
              <a:t>Desafio de mobilizar além dos setores organizados – </a:t>
            </a:r>
            <a:r>
              <a:rPr lang="pt-BR" i="1" dirty="0"/>
              <a:t>“a maioria silenciosa do povo tem patente insatisfação e ainda não se expressou nas urnas e nem nas ruas.”.</a:t>
            </a:r>
            <a:r>
              <a:rPr lang="pt-BR" dirty="0"/>
              <a:t>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739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6700" y="711200"/>
            <a:ext cx="11544300" cy="60579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pt-BR" sz="3500" b="1" dirty="0"/>
          </a:p>
          <a:p>
            <a:pPr marL="0" indent="0" algn="ctr">
              <a:buNone/>
            </a:pPr>
            <a:endParaRPr lang="pt-BR" sz="3500" b="1" dirty="0"/>
          </a:p>
          <a:p>
            <a:pPr marL="0" indent="0" algn="ctr">
              <a:buNone/>
            </a:pPr>
            <a:r>
              <a:rPr lang="pt-BR" sz="3500" b="1" dirty="0"/>
              <a:t>Cenário político instável e imprevisível</a:t>
            </a:r>
            <a:endParaRPr lang="pt-BR" sz="3500" dirty="0"/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r>
              <a:rPr lang="pt-BR" dirty="0"/>
              <a:t>Governo Temer decrépito, desacreditado. Apunhalando o povo, tenta sobreviver até 2018. </a:t>
            </a:r>
          </a:p>
          <a:p>
            <a:endParaRPr lang="pt-BR" dirty="0"/>
          </a:p>
          <a:p>
            <a:r>
              <a:rPr lang="pt-BR" dirty="0"/>
              <a:t>PSDB em profunda crise, dividido sobre manter apoio a Temer.</a:t>
            </a:r>
          </a:p>
          <a:p>
            <a:endParaRPr lang="pt-BR" dirty="0"/>
          </a:p>
          <a:p>
            <a:r>
              <a:rPr lang="pt-BR" dirty="0"/>
              <a:t>Lideranças de direita se destacam nas pesquisas eleitorais.</a:t>
            </a:r>
          </a:p>
          <a:p>
            <a:endParaRPr lang="pt-BR" dirty="0"/>
          </a:p>
          <a:p>
            <a:r>
              <a:rPr lang="pt-BR" dirty="0"/>
              <a:t>Ameaça de novas delações premiadas.  </a:t>
            </a:r>
          </a:p>
          <a:p>
            <a:endParaRPr lang="pt-BR" dirty="0"/>
          </a:p>
          <a:p>
            <a:r>
              <a:rPr lang="pt-BR" dirty="0"/>
              <a:t>Divisões nas forças golpistas acerca do alcance da Lava jato.</a:t>
            </a:r>
          </a:p>
          <a:p>
            <a:endParaRPr lang="pt-BR" dirty="0"/>
          </a:p>
          <a:p>
            <a:r>
              <a:rPr lang="pt-BR" dirty="0"/>
              <a:t>Condenação de Lula sem provas busca impedir candidatura.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23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>
                <a:latin typeface="+mn-lt"/>
              </a:rPr>
              <a:t>Está em questão o ciclo da </a:t>
            </a:r>
            <a:r>
              <a:rPr lang="pt-BR" sz="3200" b="1" i="1" dirty="0">
                <a:latin typeface="+mn-lt"/>
              </a:rPr>
              <a:t>Nova República </a:t>
            </a:r>
            <a:r>
              <a:rPr lang="pt-BR" sz="3200" b="1" dirty="0">
                <a:latin typeface="+mn-lt"/>
              </a:rPr>
              <a:t>aberto com a Constituição de 1988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i="1" dirty="0"/>
          </a:p>
          <a:p>
            <a:r>
              <a:rPr lang="pt-BR" i="1" dirty="0"/>
              <a:t>“Nesse quadro de turbulência política, alcança novo marco a </a:t>
            </a:r>
            <a:r>
              <a:rPr lang="pt-BR" b="1" i="1" dirty="0"/>
              <a:t>encruzilhada histórica </a:t>
            </a:r>
            <a:r>
              <a:rPr lang="pt-BR" i="1" dirty="0"/>
              <a:t>do país entre dois projetos antípodas para o Brasil: Projeto Nacional de Desenvolvimento versus nova ordem liberal, autoritária e neocolonial.</a:t>
            </a:r>
          </a:p>
          <a:p>
            <a:endParaRPr lang="pt-BR" i="1" dirty="0">
              <a:solidFill>
                <a:srgbClr val="FF0000"/>
              </a:solidFill>
            </a:endParaRPr>
          </a:p>
          <a:p>
            <a:r>
              <a:rPr lang="pt-BR" i="1" dirty="0"/>
              <a:t> “O PCdoB entende que a pretendida transição à nova ordem liberal, autoritária e neocolonialista é tumultuada e instável, e que a luta contra a coalizão que a sustenta será dura, intensa e de longo fôlego.”.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684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3200" y="800100"/>
            <a:ext cx="11988800" cy="60579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t-BR" sz="3500" b="1" dirty="0"/>
          </a:p>
          <a:p>
            <a:pPr marL="0" indent="0" algn="ctr">
              <a:buNone/>
            </a:pPr>
            <a:r>
              <a:rPr lang="pt-BR" sz="3500" b="1" dirty="0"/>
              <a:t>O centro da orientação do </a:t>
            </a:r>
            <a:r>
              <a:rPr lang="pt-BR" sz="3500" b="1" dirty="0" smtClean="0"/>
              <a:t>PCdoB (objetivos imediatos)</a:t>
            </a:r>
            <a:endParaRPr lang="pt-BR" sz="3500" dirty="0"/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Oposição firme ao governo golpista.</a:t>
            </a:r>
          </a:p>
          <a:p>
            <a:endParaRPr lang="pt-BR" dirty="0"/>
          </a:p>
          <a:p>
            <a:r>
              <a:rPr lang="pt-BR" dirty="0"/>
              <a:t>Paralisar e derrotar as antirreformas.</a:t>
            </a:r>
          </a:p>
          <a:p>
            <a:endParaRPr lang="pt-BR" dirty="0"/>
          </a:p>
          <a:p>
            <a:r>
              <a:rPr lang="pt-BR" dirty="0"/>
              <a:t>Garantir a realização de eleições.</a:t>
            </a:r>
          </a:p>
          <a:p>
            <a:endParaRPr lang="pt-BR" dirty="0"/>
          </a:p>
          <a:p>
            <a:r>
              <a:rPr lang="pt-BR" dirty="0"/>
              <a:t>Restaurar o Estado Democrático de Direito e a normalidade das relações institucionais e políticas para a disputa democrática de rumos para o país.</a:t>
            </a:r>
          </a:p>
          <a:p>
            <a:endParaRPr lang="pt-BR" dirty="0"/>
          </a:p>
          <a:p>
            <a:pPr marL="0" indent="0" algn="ctr">
              <a:buNone/>
            </a:pPr>
            <a:r>
              <a:rPr lang="pt-BR" sz="3200" b="1" dirty="0">
                <a:solidFill>
                  <a:srgbClr val="FF0000"/>
                </a:solidFill>
              </a:rPr>
              <a:t>Barrar as reformas neoliberais. Fora, Temer! Diretas Já!</a:t>
            </a:r>
            <a:r>
              <a:rPr lang="pt-BR" dirty="0">
                <a:solidFill>
                  <a:srgbClr val="FF0000"/>
                </a:solidFill>
              </a:rPr>
              <a:t>              </a:t>
            </a:r>
          </a:p>
          <a:p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239130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9700" y="114301"/>
            <a:ext cx="12052300" cy="1576388"/>
          </a:xfrm>
        </p:spPr>
        <p:txBody>
          <a:bodyPr>
            <a:normAutofit/>
          </a:bodyPr>
          <a:lstStyle/>
          <a:p>
            <a:r>
              <a:rPr lang="pt-BR" b="1" dirty="0"/>
              <a:t>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304800"/>
            <a:ext cx="11049000" cy="6223000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pt-BR" sz="4000" b="1" dirty="0"/>
              <a:t>         Quatro capítulos do Projeto de Resolução:</a:t>
            </a:r>
          </a:p>
          <a:p>
            <a:pPr marL="0" indent="0" hangingPunct="0">
              <a:buNone/>
            </a:pPr>
            <a:endParaRPr lang="pt-BR" sz="4000" dirty="0"/>
          </a:p>
          <a:p>
            <a:pPr marL="0" indent="0" hangingPunct="0">
              <a:buNone/>
            </a:pPr>
            <a:r>
              <a:rPr lang="pt-BR" sz="3200" dirty="0"/>
              <a:t>I – CONFLITOS E TENSÕES NO MUNDO, OFENSIVA IMPERIALISTA E LUTA DOS POVOS</a:t>
            </a:r>
          </a:p>
          <a:p>
            <a:pPr marL="0" indent="0" hangingPunct="0">
              <a:buNone/>
            </a:pPr>
            <a:endParaRPr lang="pt-BR" sz="3200" dirty="0"/>
          </a:p>
          <a:p>
            <a:pPr marL="0" indent="0">
              <a:buNone/>
            </a:pPr>
            <a:r>
              <a:rPr lang="pt-BR" sz="3200" dirty="0"/>
              <a:t>II – BALANÇO DOS GOVERNOS LULA E DILMA E O DESEMPENHO DO PCdoB</a:t>
            </a:r>
          </a:p>
          <a:p>
            <a:pPr marL="0" indent="0">
              <a:buNone/>
            </a:pPr>
            <a:endParaRPr lang="pt-BR" sz="3200" dirty="0"/>
          </a:p>
          <a:p>
            <a:pPr marL="0" indent="0">
              <a:buNone/>
            </a:pPr>
            <a:r>
              <a:rPr lang="pt-BR" sz="3200" dirty="0"/>
              <a:t>III – GOVERNO ILEGÍTIMO CONTRA O BRASIL E O POVO</a:t>
            </a:r>
          </a:p>
          <a:p>
            <a:pPr marL="0" indent="0">
              <a:buNone/>
            </a:pPr>
            <a:endParaRPr lang="pt-BR" sz="3200" dirty="0"/>
          </a:p>
          <a:p>
            <a:pPr marL="0" indent="0">
              <a:buNone/>
            </a:pPr>
            <a:r>
              <a:rPr lang="pt-BR" sz="3200" dirty="0"/>
              <a:t>IV – FORTALECER O PCdoB E ELEVAR SEU PAPEL NA RESISTÊNCIA</a:t>
            </a:r>
          </a:p>
        </p:txBody>
      </p:sp>
    </p:spTree>
    <p:extLst>
      <p:ext uri="{BB962C8B-B14F-4D97-AF65-F5344CB8AC3E}">
        <p14:creationId xmlns:p14="http://schemas.microsoft.com/office/powerpoint/2010/main" val="218232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5900" y="673100"/>
            <a:ext cx="11557000" cy="55038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pt-BR" sz="3500" b="1" dirty="0"/>
          </a:p>
          <a:p>
            <a:pPr marL="0" indent="0" algn="ctr">
              <a:buNone/>
            </a:pPr>
            <a:r>
              <a:rPr lang="pt-BR" sz="3500" b="1" dirty="0"/>
              <a:t>O centro da orientação do PCdoB (cont.)</a:t>
            </a:r>
            <a:endParaRPr lang="pt-BR" sz="3500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r>
              <a:rPr lang="pt-BR" b="1" dirty="0"/>
              <a:t>União de forças </a:t>
            </a:r>
            <a:r>
              <a:rPr lang="pt-BR" dirty="0"/>
              <a:t>em </a:t>
            </a:r>
            <a:r>
              <a:rPr lang="pt-BR" b="1" dirty="0">
                <a:solidFill>
                  <a:srgbClr val="FF0000"/>
                </a:solidFill>
              </a:rPr>
              <a:t>Frente Ampla</a:t>
            </a:r>
            <a:r>
              <a:rPr lang="pt-BR" dirty="0"/>
              <a:t>, buscando reunir os mais amplos segmentos da sociedade em torno de </a:t>
            </a:r>
            <a:r>
              <a:rPr lang="pt-BR" b="1" dirty="0"/>
              <a:t>bandeiras agregadoras </a:t>
            </a:r>
            <a:r>
              <a:rPr lang="pt-BR" dirty="0"/>
              <a:t>(restaurar a democracia e a retomada do crescimento econômico, objetivo imediato), associadas ao grande desafio de relançar, nas condições do pós-golpe, um novo ciclo de desenvolvimento </a:t>
            </a:r>
            <a:r>
              <a:rPr lang="pt-BR" dirty="0" smtClean="0"/>
              <a:t>soberano. A tática do PCdoB visa a acumular forças para criar condições para as forças patrióticas, democráticas e populares reconquistarem o governo da </a:t>
            </a:r>
            <a:r>
              <a:rPr lang="pt-BR" dirty="0" smtClean="0"/>
              <a:t>República</a:t>
            </a:r>
            <a:r>
              <a:rPr lang="pt-BR" dirty="0" smtClean="0"/>
              <a:t>.</a:t>
            </a:r>
            <a:endParaRPr lang="pt-BR" dirty="0"/>
          </a:p>
          <a:p>
            <a:endParaRPr lang="pt-BR" dirty="0"/>
          </a:p>
          <a:p>
            <a:r>
              <a:rPr lang="pt-BR" dirty="0"/>
              <a:t>Construir a </a:t>
            </a:r>
            <a:r>
              <a:rPr lang="pt-BR" b="1" dirty="0"/>
              <a:t>unidade da esquerda </a:t>
            </a:r>
            <a:r>
              <a:rPr lang="pt-BR" dirty="0"/>
              <a:t>para que ela se constitua no </a:t>
            </a:r>
            <a:r>
              <a:rPr lang="pt-BR" b="1" dirty="0"/>
              <a:t>núcleo da Frente Ampla.</a:t>
            </a:r>
          </a:p>
          <a:p>
            <a:endParaRPr lang="pt-BR" dirty="0"/>
          </a:p>
          <a:p>
            <a:r>
              <a:rPr lang="pt-BR" dirty="0"/>
              <a:t>Mobilização política do povo; recuperar a confiança da população; conjugar com a luta política na esfera institucional; explorar as contradições e disputas do consórcio golpista; disputar o reposicionamento de segmentos políticos e </a:t>
            </a:r>
            <a:r>
              <a:rPr lang="pt-BR" dirty="0" smtClean="0"/>
              <a:t>sociais.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916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8300" y="660400"/>
            <a:ext cx="11430000" cy="55165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pt-BR" sz="3500" b="1" dirty="0"/>
          </a:p>
          <a:p>
            <a:pPr marL="0" indent="0" algn="ctr">
              <a:buNone/>
            </a:pPr>
            <a:r>
              <a:rPr lang="pt-BR" sz="3500" b="1" dirty="0"/>
              <a:t>O centro da orientação do PCdoB (cont.)</a:t>
            </a:r>
            <a:endParaRPr lang="pt-BR" sz="3500" dirty="0"/>
          </a:p>
          <a:p>
            <a:pPr marL="0" indent="0">
              <a:buNone/>
            </a:pPr>
            <a:r>
              <a:rPr lang="pt-BR" b="1" dirty="0"/>
              <a:t> </a:t>
            </a:r>
            <a:endParaRPr lang="pt-BR" dirty="0"/>
          </a:p>
          <a:p>
            <a:endParaRPr lang="pt-BR" sz="3200" dirty="0"/>
          </a:p>
          <a:p>
            <a:r>
              <a:rPr lang="pt-BR" sz="3000" dirty="0"/>
              <a:t>Defender na reforma política o voto proporcional em lista fechada, financiamento público das campanhas, liberdade partidária para estabelecer alianças e coligações, impedir cláusulas que instituam novas barreiras às já existentes.</a:t>
            </a:r>
          </a:p>
          <a:p>
            <a:pPr marL="0" indent="0">
              <a:buNone/>
            </a:pPr>
            <a:endParaRPr lang="pt-BR" sz="3000" dirty="0"/>
          </a:p>
          <a:p>
            <a:r>
              <a:rPr lang="pt-BR" sz="3000" dirty="0"/>
              <a:t>Reformulação de programa: Defesa da democracia e da soberania do país, desenvolvimento econômico com valorização do trabalho; A</a:t>
            </a:r>
            <a:r>
              <a:rPr lang="pt-BR" sz="3000" dirty="0" smtClean="0"/>
              <a:t>ssegurar direitos; Revogar </a:t>
            </a:r>
            <a:r>
              <a:rPr lang="pt-BR" sz="3000" dirty="0"/>
              <a:t>a Emenda do teto do gasto e recompor o papel do Estado; Recuperar a indústria, </a:t>
            </a:r>
            <a:r>
              <a:rPr lang="pt-BR" sz="3000" dirty="0" err="1"/>
              <a:t>reindustrializar</a:t>
            </a:r>
            <a:r>
              <a:rPr lang="pt-BR" sz="3000" dirty="0"/>
              <a:t> o país; Nova política Macroeconômica; Diminuição das desigualdades sociais e regionais, sustentabilidade e proteção do meio ambiente, integração com parceiros da América do Sul.</a:t>
            </a:r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407616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812800"/>
            <a:ext cx="11010900" cy="57912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pt-BR" sz="3200" b="1" dirty="0"/>
          </a:p>
          <a:p>
            <a:pPr marL="0" indent="0" algn="ctr">
              <a:buNone/>
            </a:pPr>
            <a:r>
              <a:rPr lang="pt-BR" sz="3200" b="1" dirty="0"/>
              <a:t>A Unidade é a bandeira da Esperança</a:t>
            </a:r>
            <a:endParaRPr lang="pt-BR" sz="3200" dirty="0"/>
          </a:p>
          <a:p>
            <a:pPr marL="0" indent="0">
              <a:buNone/>
            </a:pPr>
            <a:r>
              <a:rPr lang="pt-BR" b="1" dirty="0"/>
              <a:t> </a:t>
            </a:r>
            <a:endParaRPr lang="pt-BR" dirty="0"/>
          </a:p>
          <a:p>
            <a:r>
              <a:rPr lang="pt-BR" sz="3200" dirty="0" smtClean="0"/>
              <a:t>Projeto eleitoral do PCdoB:</a:t>
            </a:r>
          </a:p>
          <a:p>
            <a:r>
              <a:rPr lang="pt-BR" sz="3200" dirty="0" smtClean="0"/>
              <a:t>Participar </a:t>
            </a:r>
            <a:r>
              <a:rPr lang="pt-BR" sz="3200" dirty="0"/>
              <a:t>de forma protagonista das articulações com vistas à disputa presidencial, convergindo também os esforços da Frente Ampla. O PCdoB tem nomes para pré-candidatura presidencial. Entretanto, considera que o debate deve partir de uma agenda para o país</a:t>
            </a:r>
            <a:r>
              <a:rPr lang="pt-BR" sz="3200" dirty="0" smtClean="0"/>
              <a:t>.</a:t>
            </a:r>
            <a:endParaRPr lang="pt-BR" sz="3200" dirty="0"/>
          </a:p>
          <a:p>
            <a:pPr marL="0" indent="0">
              <a:buNone/>
            </a:pPr>
            <a:endParaRPr lang="pt-BR" sz="3200" dirty="0"/>
          </a:p>
          <a:p>
            <a:r>
              <a:rPr lang="pt-BR" sz="3200" dirty="0"/>
              <a:t>Reeleição de Flávio Dino para o governo do Maranhão.</a:t>
            </a:r>
          </a:p>
          <a:p>
            <a:pPr marL="0" indent="0">
              <a:buNone/>
            </a:pPr>
            <a:endParaRPr lang="pt-BR" sz="3200" dirty="0"/>
          </a:p>
          <a:p>
            <a:r>
              <a:rPr lang="pt-BR" sz="3200" dirty="0"/>
              <a:t>Ampliar bancada de deputados federais e manter presença no Senado Federal</a:t>
            </a:r>
            <a:r>
              <a:rPr lang="pt-BR" sz="3200" dirty="0" smtClean="0"/>
              <a:t>. Eleger deputados estaduais</a:t>
            </a:r>
          </a:p>
          <a:p>
            <a:pPr marL="0" indent="0">
              <a:buNone/>
            </a:pPr>
            <a:endParaRPr lang="pt-BR" sz="3200" dirty="0"/>
          </a:p>
          <a:p>
            <a:pPr marL="0" indent="0">
              <a:buNone/>
            </a:pPr>
            <a:endParaRPr lang="pt-BR" sz="3200" dirty="0"/>
          </a:p>
          <a:p>
            <a:r>
              <a:rPr lang="pt-BR" sz="3200" dirty="0"/>
              <a:t>Apoiar-se na mobilização partidária, na militância, amigos, simpatizantes e eleitores para sustentar o desafio da campanha.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76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7800" y="365125"/>
            <a:ext cx="12014200" cy="1325563"/>
          </a:xfrm>
        </p:spPr>
        <p:txBody>
          <a:bodyPr>
            <a:noAutofit/>
          </a:bodyPr>
          <a:lstStyle/>
          <a:p>
            <a:r>
              <a:rPr lang="pt-BR" sz="3600" b="1" dirty="0"/>
              <a:t>IV – FORTALECER O PCdoB E ELEVAR SEU PAPEL NA RESISTÊNCIA</a:t>
            </a:r>
            <a:r>
              <a:rPr lang="pt-BR" sz="3800" dirty="0"/>
              <a:t/>
            </a:r>
            <a:br>
              <a:rPr lang="pt-BR" sz="3800" dirty="0"/>
            </a:br>
            <a:endParaRPr lang="pt-BR" sz="3800" dirty="0"/>
          </a:p>
        </p:txBody>
      </p:sp>
      <p:pic>
        <p:nvPicPr>
          <p:cNvPr id="5122" name="Picture 2" descr="Resultado de imagem para pcdob fora teme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0" y="1562100"/>
            <a:ext cx="7975600" cy="504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82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 smtClean="0">
                <a:latin typeface="+mn-lt"/>
              </a:rPr>
              <a:t>Estruturação/construção do PCdoB no Brasil pós-golpe</a:t>
            </a:r>
            <a:endParaRPr lang="pt-BR" sz="3600" b="1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t-BR" sz="2400" dirty="0" smtClean="0"/>
              <a:t> </a:t>
            </a:r>
            <a:r>
              <a:rPr lang="pt-BR" sz="2400" dirty="0"/>
              <a:t>A nova situação do Brasil pós-golpe de 2016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sz="2000" dirty="0"/>
              <a:t>Gera grandes </a:t>
            </a:r>
            <a:r>
              <a:rPr lang="pt-BR" sz="2000" dirty="0" smtClean="0"/>
              <a:t>impactos negativos </a:t>
            </a:r>
            <a:r>
              <a:rPr lang="pt-BR" sz="2000" dirty="0"/>
              <a:t>nas condições objetivas </a:t>
            </a:r>
            <a:r>
              <a:rPr lang="pt-BR" sz="2000" dirty="0" smtClean="0"/>
              <a:t>e subjetivas para a acumulação </a:t>
            </a:r>
            <a:r>
              <a:rPr lang="pt-BR" sz="2000" dirty="0"/>
              <a:t>de força e de construção partidária;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sz="2000" dirty="0"/>
              <a:t>C</a:t>
            </a:r>
            <a:r>
              <a:rPr lang="pt-BR" sz="2000" dirty="0" smtClean="0"/>
              <a:t>oloca </a:t>
            </a:r>
            <a:r>
              <a:rPr lang="pt-BR" sz="2000" dirty="0"/>
              <a:t>a necessidade de, no próximo período, persistir no desenvolvimento da teoria de Partido e na atualização da política de estruturação partidária, diante das dificuldades concretas da luta </a:t>
            </a:r>
            <a:r>
              <a:rPr lang="pt-BR" sz="2000" dirty="0" smtClean="0"/>
              <a:t>político-ideológica, da criminalização dos partidos de esquerda e de uma reforma política antidemocrática.</a:t>
            </a:r>
            <a:endParaRPr lang="pt-BR" sz="2000" dirty="0"/>
          </a:p>
          <a:p>
            <a:pPr marL="457200" lvl="1" indent="0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93548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>
                <a:latin typeface="+mn-lt"/>
              </a:rPr>
              <a:t>O PCdoB pós-golpe de 2016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400" dirty="0"/>
              <a:t>O PCdoB saiu prestigiado da luta contra o golpe, tendo se destacado: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000" dirty="0"/>
              <a:t>por sua clareza política em denunciar a preparação do golpe;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000" dirty="0"/>
              <a:t>por sua coragem e combatividade em todas as frentes de luta pela democracia, e em defesa da soberania nacional, dos direitos trabalhistas e conquistas sociais.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400" dirty="0"/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pt-BR" sz="2400" dirty="0"/>
              <a:t>Para o novo período: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000" dirty="0"/>
              <a:t>é possível preservar as forças auferidas e buscar um crescimento de caráter mais consciente, intensivo e estruturado</a:t>
            </a:r>
            <a:r>
              <a:rPr lang="pt-BR" sz="2000" dirty="0" smtClean="0"/>
              <a:t>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000" dirty="0"/>
              <a:t> </a:t>
            </a:r>
            <a:r>
              <a:rPr lang="pt-BR" sz="2000" dirty="0" smtClean="0"/>
              <a:t>a defesa do partido requer uma atuação política ampla para reverter as normas antidemocráticas que estão sendo impostas aos partidos políticos;</a:t>
            </a:r>
            <a:endParaRPr lang="pt-BR" sz="2000" dirty="0"/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000" dirty="0"/>
              <a:t>será preciso avançar no fortalecimento dos Comitês Municipais, Distritais e Organizações de Base (</a:t>
            </a:r>
            <a:r>
              <a:rPr lang="pt-BR" sz="2000" dirty="0" err="1"/>
              <a:t>OBs</a:t>
            </a:r>
            <a:r>
              <a:rPr lang="pt-BR" sz="2000" dirty="0"/>
              <a:t>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000" dirty="0"/>
              <a:t>o papel dos quadros será </a:t>
            </a:r>
            <a:r>
              <a:rPr lang="pt-BR" sz="2000" dirty="0" smtClean="0"/>
              <a:t>decisivo;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000" dirty="0"/>
              <a:t>o</a:t>
            </a:r>
            <a:r>
              <a:rPr lang="pt-BR" sz="2000" dirty="0" smtClean="0"/>
              <a:t> autofinanciamento passa a ser objetivo destacado.</a:t>
            </a:r>
            <a:endParaRPr lang="pt-BR" sz="200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7641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>
                <a:latin typeface="+mn-lt"/>
              </a:rPr>
              <a:t>O lugar político do PCdoB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Ser uma força de esquerda, patriótica, proletária, anti-imperialista, em luta pelo socialismo, impulsionadora e construtora da </a:t>
            </a:r>
            <a:r>
              <a:rPr lang="pt-BR" sz="2400" b="1" dirty="0"/>
              <a:t>Frente Ampla</a:t>
            </a:r>
            <a:r>
              <a:rPr lang="pt-BR" sz="2400" dirty="0"/>
              <a:t>, na luta pela superação da crise atual que vive o Brasil.</a:t>
            </a:r>
          </a:p>
          <a:p>
            <a:r>
              <a:rPr lang="pt-BR" sz="2400" dirty="0"/>
              <a:t>Partido com identidade política e ideológica destacada, mediante assimilação plena do Programa Socialista. </a:t>
            </a:r>
          </a:p>
          <a:p>
            <a:r>
              <a:rPr lang="pt-BR" sz="2400" dirty="0"/>
              <a:t>Partido com ação planejada, unido, mobilizado, estruturado e autossustentado, principalmente nas capitais e nos municípios estratégicos.</a:t>
            </a:r>
          </a:p>
          <a:p>
            <a:pPr marL="0" indent="0" algn="ctr">
              <a:buNone/>
            </a:pPr>
            <a:endParaRPr lang="pt-BR" sz="2200" i="1" dirty="0"/>
          </a:p>
          <a:p>
            <a:pPr marL="0" indent="0" algn="ctr">
              <a:buNone/>
            </a:pPr>
            <a:r>
              <a:rPr lang="pt-BR" sz="2400" b="1" i="1" dirty="0">
                <a:solidFill>
                  <a:srgbClr val="FF0000"/>
                </a:solidFill>
              </a:rPr>
              <a:t>“Um Partido Comunista é desafiado a mostrar a sua fibra em momentos como este de radicalização da luta de classes.”. </a:t>
            </a:r>
          </a:p>
        </p:txBody>
      </p:sp>
    </p:spTree>
    <p:extLst>
      <p:ext uri="{BB962C8B-B14F-4D97-AF65-F5344CB8AC3E}">
        <p14:creationId xmlns:p14="http://schemas.microsoft.com/office/powerpoint/2010/main" val="310133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Sistematizar criticamente a trajetória recente de prática de Estruturação Partidária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/>
              <a:t>Nos planos político, ideológico e organizativo, enfrentar</a:t>
            </a:r>
            <a:r>
              <a:rPr lang="pt-BR" sz="2400" dirty="0" smtClean="0"/>
              <a:t>:</a:t>
            </a:r>
          </a:p>
          <a:p>
            <a:pPr marL="0" indent="0">
              <a:buNone/>
            </a:pPr>
            <a:r>
              <a:rPr lang="pt-BR" sz="2400" dirty="0" smtClean="0"/>
              <a:t>       -  </a:t>
            </a:r>
            <a:r>
              <a:rPr lang="pt-BR" sz="2000" dirty="0" smtClean="0"/>
              <a:t>o dogmatismo, o liberalismo, o corporativismo e o pragmatismo. Concepções e pressões que    	são “entraves tendentes a rebaixar o sentido estratégico da luta do partido”;</a:t>
            </a:r>
            <a:endParaRPr lang="pt-BR" sz="2000" dirty="0"/>
          </a:p>
          <a:p>
            <a:pPr lvl="1">
              <a:buFontTx/>
              <a:buChar char="-"/>
            </a:pPr>
            <a:r>
              <a:rPr lang="pt-BR" sz="2000" dirty="0"/>
              <a:t>As dificuldades de mobilizar a militância e os filiados, os trabalhadores e o povo na ação política de massas;</a:t>
            </a:r>
          </a:p>
          <a:p>
            <a:pPr lvl="1">
              <a:buFontTx/>
              <a:buChar char="-"/>
            </a:pPr>
            <a:r>
              <a:rPr lang="pt-BR" sz="2000" dirty="0"/>
              <a:t>as debilidades na estruturação em níveis municipal, distrital e de base. </a:t>
            </a:r>
          </a:p>
          <a:p>
            <a:r>
              <a:rPr lang="pt-BR" sz="2400" dirty="0"/>
              <a:t>Tais dificuldades e debilidades – em parte resultantes de vicissitudes do próprio processo de crescimento extensivo do ciclo político anterior:</a:t>
            </a:r>
          </a:p>
          <a:p>
            <a:pPr lvl="1">
              <a:buFontTx/>
              <a:buChar char="-"/>
            </a:pPr>
            <a:r>
              <a:rPr lang="pt-BR" sz="2000" dirty="0" smtClean="0"/>
              <a:t>dificultam </a:t>
            </a:r>
            <a:r>
              <a:rPr lang="pt-BR" sz="2000" dirty="0"/>
              <a:t>o poder de ação política, de combate, a ampliação da força-política eleitoral, a democracia interna do Partido, a formação ideológica e política de seus membros;</a:t>
            </a:r>
          </a:p>
          <a:p>
            <a:pPr lvl="1">
              <a:buFontTx/>
              <a:buChar char="-"/>
            </a:pPr>
            <a:r>
              <a:rPr lang="pt-BR" sz="2000" dirty="0"/>
              <a:t>criam obstáculos para a incorporação dos(as) novos(as) filiados(as) que chegaram ao Partido no último período, não potenciando a sua energia renovadora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053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0500" y="482600"/>
            <a:ext cx="11887200" cy="63754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t-BR" sz="3200" b="1" dirty="0"/>
          </a:p>
          <a:p>
            <a:pPr marL="0" indent="0" algn="ctr">
              <a:buNone/>
            </a:pPr>
            <a:r>
              <a:rPr lang="pt-BR" sz="3200" b="1" dirty="0"/>
              <a:t>Diretrizes para o PCdoB até o centenário, em 2022</a:t>
            </a:r>
            <a:endParaRPr lang="pt-BR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4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dirty="0"/>
              <a:t>1. PCdoB mais forte para disputar a hegemonia e conquistar seus objetivos programáticos –</a:t>
            </a:r>
            <a:r>
              <a:rPr lang="pt-BR" sz="2400" dirty="0"/>
              <a:t>Não é suficiente a ocupação de espaços políticos no Estado. É preciso também: 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200" dirty="0"/>
              <a:t>Avançar na politização, na mobilização e organização das massas trabalhadoras;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200" dirty="0"/>
              <a:t>C</a:t>
            </a:r>
            <a:r>
              <a:rPr lang="pt-BR" sz="2200" dirty="0" smtClean="0"/>
              <a:t>onstruir </a:t>
            </a:r>
            <a:r>
              <a:rPr lang="pt-BR" sz="2200" dirty="0"/>
              <a:t>o Partido, conforme orienta o </a:t>
            </a:r>
            <a:r>
              <a:rPr lang="pt-BR" sz="2200" b="1" dirty="0"/>
              <a:t>Programa do Socialista do </a:t>
            </a:r>
            <a:r>
              <a:rPr lang="pt-BR" sz="2200" b="1" dirty="0" smtClean="0"/>
              <a:t>PCdoB;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200" dirty="0" smtClean="0"/>
              <a:t>Dar sequência ao protagonismo do partido de reforçar a temática da emancipação feminina como tema estratégico vinculado ao avanço da sociedade e como bandeira destacada do Projeto Nacional de Desenvolvimento. O Partido deve dar sequência à sua política de valorizar o papel das mulheres na estrutura partidária e nas suas ações políticas.</a:t>
            </a:r>
          </a:p>
          <a:p>
            <a:pPr marL="2286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4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dirty="0"/>
              <a:t>2. Planejar e realizar a ação política e a estruturação partidária </a:t>
            </a:r>
            <a:r>
              <a:rPr lang="pt-BR" sz="2400" dirty="0" smtClean="0"/>
              <a:t>– persistir na implementação do Sistema De Ação Planejada que busca uma ação integral e sinérgica de todas as dimensões da ação política e da estruturação partidária. É parte desse sistema a ação planejada </a:t>
            </a:r>
            <a:r>
              <a:rPr lang="pt-BR" sz="2400" dirty="0"/>
              <a:t>“</a:t>
            </a:r>
            <a:r>
              <a:rPr lang="pt-BR" sz="2400" i="1" dirty="0"/>
              <a:t>três por quatro</a:t>
            </a:r>
            <a:r>
              <a:rPr lang="pt-BR" sz="2400" dirty="0"/>
              <a:t>” –, relacionar praticamente, e de forma equilibrada, intensa e simultânea: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200" dirty="0"/>
              <a:t>As três modalidades de ação política na luta por acumular forças – a ação política de massas, a ação política eleitoral e nas instituições do Estado, e a ação política na luta de ideias;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2200" dirty="0"/>
              <a:t>com as quatro áreas da estruturação partidária – organização, finanças, comunicação e formação.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25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>
                <a:latin typeface="+mn-lt"/>
              </a:rPr>
              <a:t>Diretrizes para o PCdoB até o centenário, em 2022 (cont.)</a:t>
            </a:r>
            <a:r>
              <a:rPr lang="pt-BR" sz="3200" dirty="0"/>
              <a:t/>
            </a:r>
            <a:br>
              <a:rPr lang="pt-BR" sz="3200" dirty="0"/>
            </a:br>
            <a:endParaRPr lang="pt-BR" sz="3200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8600" y="1282700"/>
            <a:ext cx="11658600" cy="489426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2600" b="1" dirty="0"/>
              <a:t>3. Mais ações e campanhas políticas de massa, com a participação decidida das organizações partidárias, mobilizando os comunistas e o povo – </a:t>
            </a:r>
            <a:r>
              <a:rPr lang="pt-BR" sz="2600" dirty="0"/>
              <a:t>participação decidida dos Comitês e Organizações de Base do PCdoB:</a:t>
            </a:r>
          </a:p>
          <a:p>
            <a:pPr marL="457200"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dirty="0"/>
              <a:t>n</a:t>
            </a:r>
            <a:r>
              <a:rPr lang="pt-BR" dirty="0" smtClean="0"/>
              <a:t>as </a:t>
            </a:r>
            <a:r>
              <a:rPr lang="pt-BR" dirty="0"/>
              <a:t>mobilizações populares, campanhas eleitorais e demais campanhas políticas;</a:t>
            </a:r>
          </a:p>
          <a:p>
            <a:pPr marL="457200"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dirty="0"/>
              <a:t>nas campanhas de estruturação partidária;</a:t>
            </a:r>
          </a:p>
          <a:p>
            <a:pPr marL="457200"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dirty="0"/>
              <a:t>com planos de ações e metas para cada organização partidária.</a:t>
            </a:r>
          </a:p>
          <a:p>
            <a:pPr marL="0" indent="0">
              <a:buNone/>
            </a:pPr>
            <a:r>
              <a:rPr lang="pt-BR" sz="2600" b="1" dirty="0"/>
              <a:t>4. Priorizar a estruturação do Partido entre os trabalhadores e as trabalhadoras, sobretudo nas novas gerações – </a:t>
            </a:r>
            <a:r>
              <a:rPr lang="pt-BR" sz="2600" dirty="0"/>
              <a:t>como Partido de classe, o PCdoB precisa: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dirty="0"/>
              <a:t>Lutar pela hegemonia na classe trabalhadora atual, considerando as mudanças no mundo do trabalho e no perfil dos trabalhadores, a reestruturação tecnológica e a enorme pressão dos aparelhos ideológicos e culturais das classes dominantes;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dirty="0"/>
              <a:t>priorizar a estruturação partidária na classe trabalhadora, desde o local de trabalho, assumindo bandeiras relacionadas à luta por um Projeto Nacional; dar relevância à participação dos comunistas na constituição de um movimento de jovens trabalhadores.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520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900" y="165101"/>
            <a:ext cx="11976100" cy="1525588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I – CONFLITOS E TENSÕES NO MUNDO, OFENSIVA IMPERIALISTA E LUTA DOS POVOS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5700" y="6032500"/>
            <a:ext cx="11468100" cy="4144963"/>
          </a:xfrm>
        </p:spPr>
        <p:txBody>
          <a:bodyPr/>
          <a:lstStyle/>
          <a:p>
            <a:pPr marL="0" indent="0">
              <a:buNone/>
            </a:pPr>
            <a:endParaRPr lang="pt-BR" sz="6000" dirty="0"/>
          </a:p>
          <a:p>
            <a:endParaRPr lang="pt-BR" dirty="0"/>
          </a:p>
        </p:txBody>
      </p:sp>
      <p:pic>
        <p:nvPicPr>
          <p:cNvPr id="2052" name="Picture 4" descr="Resultado de imagem para luta de rua na reunião do g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5" y="2043112"/>
            <a:ext cx="7620000" cy="423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56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11684000" cy="649287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t-BR" sz="2400" b="1" dirty="0"/>
          </a:p>
          <a:p>
            <a:pPr marL="0" indent="0">
              <a:buNone/>
            </a:pPr>
            <a:endParaRPr lang="pt-BR" sz="2400" b="1" dirty="0"/>
          </a:p>
          <a:p>
            <a:pPr marL="0" indent="0">
              <a:buNone/>
            </a:pPr>
            <a:endParaRPr lang="pt-BR" sz="2400" b="1" dirty="0"/>
          </a:p>
          <a:p>
            <a:pPr marL="0" indent="0" algn="ctr">
              <a:buNone/>
            </a:pPr>
            <a:r>
              <a:rPr lang="pt-BR" sz="2400" b="1" dirty="0"/>
              <a:t>                    </a:t>
            </a:r>
          </a:p>
          <a:p>
            <a:pPr marL="0" indent="0" algn="ctr">
              <a:buNone/>
            </a:pPr>
            <a:r>
              <a:rPr lang="pt-BR" sz="12800" b="1" dirty="0"/>
              <a:t>Diretrizes para o PCdoB até o centenário, em 2022 (cont.)</a:t>
            </a:r>
            <a:r>
              <a:rPr lang="pt-BR" sz="2400" dirty="0"/>
              <a:t/>
            </a:r>
            <a:br>
              <a:rPr lang="pt-BR" sz="2400" dirty="0"/>
            </a:br>
            <a:endParaRPr lang="pt-BR" sz="2400" b="1" dirty="0"/>
          </a:p>
          <a:p>
            <a:pPr marL="0" indent="0">
              <a:buNone/>
            </a:pPr>
            <a:endParaRPr lang="pt-BR" sz="4400" b="1" dirty="0"/>
          </a:p>
          <a:p>
            <a:pPr marL="0" indent="0">
              <a:buNone/>
            </a:pPr>
            <a:r>
              <a:rPr lang="pt-BR" sz="9600" b="1" dirty="0"/>
              <a:t>5. Recadastrar os(as) filiados(as) e militantes e utilizar o </a:t>
            </a:r>
            <a:r>
              <a:rPr lang="pt-BR" sz="9600" b="1" i="1" dirty="0"/>
              <a:t>PCdoB Digital</a:t>
            </a:r>
            <a:r>
              <a:rPr lang="pt-BR" sz="9600" b="1" dirty="0"/>
              <a:t> como ferramenta de mobilização e de estruturação partidárias </a:t>
            </a:r>
            <a:r>
              <a:rPr lang="pt-BR" sz="9600" dirty="0"/>
              <a:t>– visando a impulsionar a atividade do Partido e o seu controle, com ferramentas e métodos contemporâneos. </a:t>
            </a:r>
          </a:p>
          <a:p>
            <a:pPr marL="457200"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O recadastramento dos(as) filiados(as) e militantes é condição obrigatória para a participação no 14º Congresso do Partido;</a:t>
            </a:r>
          </a:p>
          <a:p>
            <a:pPr marL="457200"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ao se recadastrar no </a:t>
            </a:r>
            <a:r>
              <a:rPr lang="pt-BR" sz="8800" i="1" dirty="0"/>
              <a:t>PCdoB Digital</a:t>
            </a:r>
            <a:r>
              <a:rPr lang="pt-BR" sz="8800" dirty="0"/>
              <a:t>, o membro do Partido se insere em uma Organização de Base e passa a contribuir financeiramente com o Partido por meio do aplicativo ou do </a:t>
            </a:r>
            <a:r>
              <a:rPr lang="pt-BR" sz="8800" i="1" dirty="0"/>
              <a:t>Portal do PCdoB:</a:t>
            </a:r>
          </a:p>
          <a:p>
            <a:pPr marL="228600" lvl="1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8800" b="1" i="1" dirty="0"/>
              <a:t>      &lt;</a:t>
            </a:r>
            <a:r>
              <a:rPr lang="pt-BR" sz="8800" b="1" dirty="0">
                <a:hlinkClick r:id="rId2"/>
              </a:rPr>
              <a:t>www.pcdob.org.br</a:t>
            </a:r>
            <a:r>
              <a:rPr lang="pt-BR" sz="8800" b="1" dirty="0"/>
              <a:t>&gt;.</a:t>
            </a:r>
          </a:p>
          <a:p>
            <a:pPr marL="0" indent="0">
              <a:buNone/>
            </a:pPr>
            <a:r>
              <a:rPr lang="pt-BR" sz="9600" b="1" dirty="0"/>
              <a:t>6. Fortalecer a unidade, a disciplina e as direções partidárias, mediante a política de quadros e um sistema de direção atualizado – </a:t>
            </a:r>
            <a:r>
              <a:rPr lang="pt-BR" sz="9600" dirty="0"/>
              <a:t>cabendo às direções coletivas do Partido, aos Comitês Estaduais, Comitês Municipais e respectivas Comissões Políticas, em seu nível: </a:t>
            </a:r>
            <a:endParaRPr lang="pt-BR" sz="9600" b="1" dirty="0"/>
          </a:p>
          <a:p>
            <a:pPr marL="457200"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Ser o centro coletivo de poder e de planejamento, de acompanhamento e controle da ação política e da estruturação partidária e de direção das lideranças comunistas, nas várias frentes de luta;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empenhar-se na formação de quadros, com maior capacitação política e firmeza ideológica;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mediante a política de quadros, fortalecer e renovar as direções partidárias – dos Comitês Municipais às Organizações de Base.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pt-BR" sz="6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400" dirty="0"/>
          </a:p>
          <a:p>
            <a:pPr mar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pt-BR" sz="2400" dirty="0"/>
          </a:p>
          <a:p>
            <a:pPr>
              <a:buFontTx/>
              <a:buChar char="-"/>
            </a:pPr>
            <a:endParaRPr lang="pt-BR" sz="2400" dirty="0"/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928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>
                <a:latin typeface="+mn-lt"/>
              </a:rPr>
              <a:t>Diretrizes para o PCdoB até o centenário, em 2022 (cont.)</a:t>
            </a:r>
            <a:endParaRPr lang="pt-BR" sz="3200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7500" y="1104900"/>
            <a:ext cx="11468100" cy="50720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96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9600" b="1" dirty="0"/>
              <a:t>7. Estruturar os Comitês Distritais e as Organizações de Base, imprescindíveis para um Partido Comunista de quadros e de massas </a:t>
            </a:r>
            <a:r>
              <a:rPr lang="pt-BR" sz="9600" dirty="0"/>
              <a:t>– com a capacidade de: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Ampliar a relação com amigos(as), eleitores(as) e simpatizantes;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organizar a ação do Partido, a partir das lutas e dos movimentos populares. </a:t>
            </a:r>
          </a:p>
          <a:p>
            <a:pPr marL="0" indent="0">
              <a:buNone/>
            </a:pPr>
            <a:endParaRPr lang="pt-BR" sz="9600" b="1" dirty="0"/>
          </a:p>
          <a:p>
            <a:pPr marL="0" indent="0">
              <a:buNone/>
            </a:pPr>
            <a:r>
              <a:rPr lang="pt-BR" sz="9600" b="1" dirty="0"/>
              <a:t>8. Mais trabalho ideológico e cultural, mais comunicação e mais formação de quadros e militantes </a:t>
            </a:r>
            <a:r>
              <a:rPr lang="pt-BR" sz="9600" dirty="0"/>
              <a:t>– incrementar a política de comunicação, de formação e propaganda: </a:t>
            </a:r>
          </a:p>
          <a:p>
            <a:pPr marL="457200"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Reforçar a difusão de seus instrumentos e de publicações </a:t>
            </a:r>
            <a:r>
              <a:rPr lang="pt-BR" sz="8800" dirty="0" smtClean="0"/>
              <a:t>parceiras</a:t>
            </a:r>
            <a:endParaRPr lang="pt-BR" sz="8800" dirty="0"/>
          </a:p>
          <a:p>
            <a:pPr marL="457200"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realizar campanhas publicitárias que unifiquem a comunicação partidária em todo o Brasil: comunicação em escala de massas, com com linguagem mais acessível ao povo;</a:t>
            </a:r>
          </a:p>
          <a:p>
            <a:pPr marL="457200" lvl="1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pt-BR" sz="8800" dirty="0"/>
              <a:t>estabelecer um programa prioritário para a batalha de ideias: ampliar a relação com a intelectualidade das áreas da ciência e tecnologia, e da cultura e arte; organizar e pôr em ação os(as) intelectuais, cientistas e artistas que são filiados(as) ao Partido; planejar e realizar ações culturais do Partido relacionadas à luta de ideias.</a:t>
            </a:r>
          </a:p>
          <a:p>
            <a:pPr marL="0" indent="0">
              <a:buNone/>
            </a:pPr>
            <a:endParaRPr lang="pt-BR" sz="2400" b="1" dirty="0"/>
          </a:p>
          <a:p>
            <a:pPr marL="0" indent="0">
              <a:buNone/>
            </a:pP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323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latin typeface="+mn-lt"/>
              </a:rPr>
              <a:t>Diretrizes para o PCdoB até o centenário, em 2022 (cont.)</a:t>
            </a:r>
            <a:endParaRPr lang="pt-BR" sz="3200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100" y="1825625"/>
            <a:ext cx="11823700" cy="435133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t-BR" sz="7400" b="1" dirty="0"/>
              <a:t>9. Financiar as atividades partidárias de forma independente </a:t>
            </a:r>
            <a:r>
              <a:rPr lang="pt-BR" sz="7400" dirty="0"/>
              <a:t>– política de administração e finanças do PCdoB: </a:t>
            </a:r>
          </a:p>
          <a:p>
            <a:pPr lvl="1">
              <a:buFontTx/>
              <a:buChar char="-"/>
            </a:pPr>
            <a:r>
              <a:rPr lang="pt-BR" sz="6800" dirty="0"/>
              <a:t>a</a:t>
            </a:r>
            <a:r>
              <a:rPr lang="pt-BR" sz="6800" dirty="0" smtClean="0"/>
              <a:t>lcançar </a:t>
            </a:r>
            <a:r>
              <a:rPr lang="pt-BR" sz="6800" dirty="0"/>
              <a:t>a progressiva independência material e financeira do Partido: contribuição militante; ampliação da capacidade administrativa e de planejamento financeiro e orçamentário, de gestão financeira e contábil dos Comitês partidários em todos os níveis;</a:t>
            </a:r>
          </a:p>
          <a:p>
            <a:pPr lvl="1">
              <a:buFontTx/>
              <a:buChar char="-"/>
            </a:pPr>
            <a:r>
              <a:rPr lang="pt-BR" sz="6800" dirty="0"/>
              <a:t>fortalecer (e criar, onde não houver) as </a:t>
            </a:r>
            <a:r>
              <a:rPr lang="pt-BR" sz="6800" b="1" dirty="0"/>
              <a:t>Comissões de Controle</a:t>
            </a:r>
            <a:r>
              <a:rPr lang="pt-BR" sz="6800" dirty="0"/>
              <a:t>.</a:t>
            </a:r>
          </a:p>
          <a:p>
            <a:pPr marL="0" indent="0">
              <a:buNone/>
            </a:pPr>
            <a:endParaRPr lang="pt-BR" sz="2400" b="1" dirty="0"/>
          </a:p>
          <a:p>
            <a:pPr marL="0" indent="0">
              <a:buNone/>
            </a:pPr>
            <a:r>
              <a:rPr lang="pt-BR" sz="7400" b="1" dirty="0"/>
              <a:t>10. Elaborar um novo Regimento do PCdoB</a:t>
            </a:r>
            <a:endParaRPr lang="pt-BR" sz="7400" dirty="0"/>
          </a:p>
          <a:p>
            <a:pPr marL="457200" lvl="2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t-BR" sz="6800" dirty="0"/>
              <a:t>Atender às regulamentações exigidas pelo Estatuto do Partido;</a:t>
            </a:r>
          </a:p>
          <a:p>
            <a:pPr marL="457200" lvl="2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t-BR" sz="6800" dirty="0"/>
              <a:t>atualizar, consolidar e desenvolver o sistema de direção e o conjunto de normas e processos internos do Partido.</a:t>
            </a:r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endParaRPr lang="pt-BR" sz="8600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pt-BR" sz="8600" b="1" i="1" dirty="0">
                <a:solidFill>
                  <a:srgbClr val="FF0000"/>
                </a:solidFill>
              </a:rPr>
              <a:t>Viva o 14º Congresso do PCdoB!</a:t>
            </a:r>
            <a:r>
              <a:rPr lang="pt-BR" sz="8600" dirty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751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FF0000"/>
                </a:solidFill>
                <a:latin typeface="+mn-lt"/>
              </a:rPr>
              <a:t>IMPORTANTE!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4830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400" dirty="0"/>
              <a:t>Este conjunto de lâminas constitui-se num roteiro, elaborado com base no texto e no resumo do Projeto de Resolução Política do 14º Congresso do PCdoB. Tem por objetivo </a:t>
            </a:r>
            <a:r>
              <a:rPr lang="pt-BR" sz="2400" b="1" dirty="0" smtClean="0"/>
              <a:t>unificar e facilitar </a:t>
            </a:r>
            <a:r>
              <a:rPr lang="pt-BR" sz="2400" b="1" dirty="0"/>
              <a:t>a apresentação do documento </a:t>
            </a:r>
            <a:r>
              <a:rPr lang="pt-BR" sz="2400" dirty="0"/>
              <a:t>a organismos partidários e ao público interessado em conhecer nossas análises e propostas.</a:t>
            </a:r>
          </a:p>
          <a:p>
            <a:pPr marL="0" indent="0">
              <a:buNone/>
            </a:pPr>
            <a:r>
              <a:rPr lang="pt-BR" sz="2400" dirty="0"/>
              <a:t>Evidentemente, cada expositor(a) poderá fazer ajustes na formatação e inserir animações, segundo seu estilo. Solicita-se, porém, a </a:t>
            </a:r>
            <a:r>
              <a:rPr lang="pt-BR" sz="2400" b="1" dirty="0"/>
              <a:t>manutenção do conteúdo</a:t>
            </a:r>
            <a:r>
              <a:rPr lang="pt-BR" sz="2400" dirty="0"/>
              <a:t>: formulação e sequência dos tópicos e seu detalhamento</a:t>
            </a:r>
            <a:r>
              <a:rPr lang="pt-BR" sz="2400" dirty="0" smtClean="0"/>
              <a:t>. A critério de cada expositor (a) e do evento partidário específico, a exposição poderá ser feita por capítulos ou blocos de capítulos. </a:t>
            </a:r>
            <a:endParaRPr lang="pt-BR" sz="2400" dirty="0"/>
          </a:p>
          <a:p>
            <a:pPr marL="0" indent="0" algn="ctr">
              <a:buNone/>
            </a:pPr>
            <a:r>
              <a:rPr lang="pt-BR" sz="3000" b="1" dirty="0"/>
              <a:t>Bom trabalho!</a:t>
            </a:r>
          </a:p>
          <a:p>
            <a:pPr marL="0" indent="0" algn="r">
              <a:buNone/>
            </a:pPr>
            <a:r>
              <a:rPr lang="pt-BR" sz="2200" dirty="0"/>
              <a:t>São Paulo, agosto de 2017</a:t>
            </a:r>
          </a:p>
          <a:p>
            <a:pPr marL="0" indent="0" algn="r">
              <a:buNone/>
            </a:pPr>
            <a:r>
              <a:rPr lang="pt-BR" sz="2200" dirty="0"/>
              <a:t>A Coordenação da</a:t>
            </a:r>
          </a:p>
          <a:p>
            <a:pPr marL="0" indent="0" algn="r">
              <a:buNone/>
            </a:pPr>
            <a:r>
              <a:rPr lang="pt-BR" sz="2200" dirty="0"/>
              <a:t>Escola Nacional João Amazonas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591843"/>
            <a:ext cx="238125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1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300" y="152400"/>
            <a:ext cx="11747500" cy="6705600"/>
          </a:xfrm>
        </p:spPr>
        <p:txBody>
          <a:bodyPr>
            <a:normAutofit fontScale="92500" lnSpcReduction="20000"/>
          </a:bodyPr>
          <a:lstStyle/>
          <a:p>
            <a:pPr marL="0" lvl="0" indent="0" hangingPunct="0">
              <a:buNone/>
            </a:pPr>
            <a:r>
              <a:rPr lang="pt-BR" sz="3800" b="1" dirty="0"/>
              <a:t> </a:t>
            </a:r>
          </a:p>
          <a:p>
            <a:pPr marL="0" lvl="0" indent="0" hangingPunct="0">
              <a:buNone/>
            </a:pPr>
            <a:r>
              <a:rPr lang="pt-BR" sz="3800" b="1" dirty="0"/>
              <a:t>          </a:t>
            </a:r>
          </a:p>
          <a:p>
            <a:pPr marL="0" lvl="0" indent="0" algn="ctr" hangingPunct="0">
              <a:buNone/>
            </a:pPr>
            <a:r>
              <a:rPr lang="pt-BR" sz="3800" b="1" dirty="0"/>
              <a:t>       Uma nova configuração geopolítica</a:t>
            </a:r>
            <a:endParaRPr lang="pt-BR" sz="3800" dirty="0"/>
          </a:p>
          <a:p>
            <a:endParaRPr lang="pt-BR" dirty="0"/>
          </a:p>
          <a:p>
            <a:r>
              <a:rPr lang="pt-BR" dirty="0"/>
              <a:t>Mundo unipolar x multipolaridade </a:t>
            </a:r>
            <a:r>
              <a:rPr lang="pt-BR" dirty="0" smtClean="0"/>
              <a:t>emergente.</a:t>
            </a:r>
            <a:endParaRPr lang="pt-BR" dirty="0">
              <a:solidFill>
                <a:srgbClr val="FF0000"/>
              </a:solidFill>
            </a:endParaRPr>
          </a:p>
          <a:p>
            <a:endParaRPr lang="pt-BR" dirty="0"/>
          </a:p>
          <a:p>
            <a:r>
              <a:rPr lang="pt-BR" dirty="0"/>
              <a:t>Declínio </a:t>
            </a:r>
            <a:r>
              <a:rPr lang="pt-BR" u="sng" dirty="0"/>
              <a:t>relativo</a:t>
            </a:r>
            <a:r>
              <a:rPr lang="pt-BR" dirty="0"/>
              <a:t> dos EUA: endividamento público e privado colossal, desindustrialização, recuo no comércio exterior, aquisições e exportação de capitais, contradições internas. Mas ainda representa 20% do PIB mundial, gigante agropecuário, maior capacidade em P&amp;D, </a:t>
            </a:r>
            <a:r>
              <a:rPr lang="pt-BR" dirty="0" smtClean="0"/>
              <a:t> responde por mais de um terço dos gastos militares globais.</a:t>
            </a:r>
            <a:endParaRPr lang="pt-BR" dirty="0"/>
          </a:p>
          <a:p>
            <a:endParaRPr lang="pt-BR" dirty="0"/>
          </a:p>
          <a:p>
            <a:r>
              <a:rPr lang="pt-BR" dirty="0"/>
              <a:t>Tendência à multipolaridade – China, Rússia, </a:t>
            </a:r>
            <a:r>
              <a:rPr lang="pt-BR" dirty="0" smtClean="0"/>
              <a:t>BRICS</a:t>
            </a:r>
            <a:r>
              <a:rPr lang="pt-BR" dirty="0"/>
              <a:t> </a:t>
            </a:r>
            <a:r>
              <a:rPr lang="pt-BR" dirty="0" smtClean="0"/>
              <a:t>como um todo, </a:t>
            </a:r>
            <a:r>
              <a:rPr lang="pt-BR" dirty="0"/>
              <a:t>Irã (força regional no Oriente Médio). </a:t>
            </a:r>
          </a:p>
          <a:p>
            <a:endParaRPr lang="pt-BR" dirty="0"/>
          </a:p>
          <a:p>
            <a:r>
              <a:rPr lang="pt-BR" dirty="0"/>
              <a:t>Criam-se situações propícias à luta pela realização de projetos nacionais </a:t>
            </a:r>
            <a:r>
              <a:rPr lang="pt-BR" dirty="0" err="1"/>
              <a:t>contra-hegemônicos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069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>
                <a:latin typeface="+mn-lt"/>
              </a:rPr>
              <a:t>Nova configuração geopolítica no mundo (cont.)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China: expoente da multipolaridade. Socialismo com características próprias, direção do PC Chinês. Maior economia do planeta pelo critério Poder Paritário de Compra (PPC). Nova Rota da Seda. Amplas parcerias comerciais.</a:t>
            </a:r>
          </a:p>
          <a:p>
            <a:r>
              <a:rPr lang="pt-BR" dirty="0"/>
              <a:t>Políticas neoliberais + guerras → miséria, desemprego, destruição de economias, fragmentação territorial.</a:t>
            </a:r>
          </a:p>
          <a:p>
            <a:r>
              <a:rPr lang="pt-BR" dirty="0"/>
              <a:t>Até 2015: 65,3 milhões de migrantes e refugiados (o maior da história, ONU). Na Síria, quase 500 mil mortos. Maior número de refugiados: Síria, Somália, Iraque, Líbia e Afeganistão.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370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 crise sistêmica e estrutural do capitalismo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Singularidade: hipertrofia do sistema financeiro. Massa de capitais financeiros (US$ 232 trilhões) mais de três vezes o PIB mundial.</a:t>
            </a:r>
          </a:p>
          <a:p>
            <a:r>
              <a:rPr lang="pt-BR" dirty="0"/>
              <a:t>Crise de 2007 ainda persiste. Concentração do capital e </a:t>
            </a:r>
            <a:r>
              <a:rPr lang="pt-BR" dirty="0" err="1"/>
              <a:t>financeirização</a:t>
            </a:r>
            <a:r>
              <a:rPr lang="pt-BR" dirty="0"/>
              <a:t>. Divisão dos mercados entre os grandes monopólios. </a:t>
            </a:r>
            <a:r>
              <a:rPr lang="pt-BR" dirty="0" err="1"/>
              <a:t>Rentismo</a:t>
            </a:r>
            <a:r>
              <a:rPr lang="pt-BR" dirty="0"/>
              <a:t>, especulação, extrema exploração dos trabalhadores, destruição das forças produtivas, desemprego em massa (201 milhões, segundo a OIT).</a:t>
            </a:r>
            <a:endParaRPr lang="pt-BR" strike="sngStrike" dirty="0"/>
          </a:p>
          <a:p>
            <a:r>
              <a:rPr lang="pt-BR" dirty="0"/>
              <a:t>Economia mundial com lento e baixo crescimento (em 2016 – 2,2%; em 2017 – previsão de 2,7%.) Novo ajuste neoliberal é devastador. Socorro </a:t>
            </a:r>
            <a:r>
              <a:rPr lang="pt-BR" dirty="0" err="1"/>
              <a:t>trilionário</a:t>
            </a:r>
            <a:r>
              <a:rPr lang="pt-BR" dirty="0"/>
              <a:t> aos bancos. Desmantelamento do Estado de Bem-Estar Social na Europa. Precarização do trabalho. Protecionismo, guerras cambiais pr</a:t>
            </a:r>
            <a:r>
              <a:rPr lang="pt-BR" dirty="0">
                <a:solidFill>
                  <a:srgbClr val="FF0000"/>
                </a:solidFill>
              </a:rPr>
              <a:t>ó-</a:t>
            </a:r>
            <a:r>
              <a:rPr lang="pt-BR" dirty="0"/>
              <a:t>países imperialistas.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088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1300" y="241300"/>
            <a:ext cx="11112500" cy="64643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t-BR" sz="3200" b="1" dirty="0"/>
          </a:p>
          <a:p>
            <a:pPr marL="0" indent="0">
              <a:buNone/>
            </a:pPr>
            <a:r>
              <a:rPr lang="pt-BR" sz="3200" b="1" dirty="0"/>
              <a:t>        </a:t>
            </a:r>
          </a:p>
          <a:p>
            <a:pPr marL="0" indent="0" algn="ctr">
              <a:buNone/>
            </a:pPr>
            <a:r>
              <a:rPr lang="pt-BR" sz="3200" b="1" dirty="0"/>
              <a:t>       </a:t>
            </a:r>
            <a:r>
              <a:rPr lang="pt-BR" sz="3800" b="1" dirty="0"/>
              <a:t>A crise do capitalismo e os trabalhadores</a:t>
            </a:r>
            <a:r>
              <a:rPr lang="pt-BR" sz="3800" dirty="0"/>
              <a:t> </a:t>
            </a:r>
          </a:p>
          <a:p>
            <a:pPr marL="0" indent="0">
              <a:buNone/>
            </a:pPr>
            <a:endParaRPr lang="pt-BR" sz="3200" dirty="0"/>
          </a:p>
          <a:p>
            <a:r>
              <a:rPr lang="pt-BR" dirty="0"/>
              <a:t>Fenômenos que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/>
              <a:t>interagem: Crise e Reestruturação produtiva/“quarta revolução industrial”. A possibilidade de redução do trabalho manual, aumento da produtividade, redução da jornada de trabalho e melhoria da qualidade de vida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b="1" dirty="0"/>
              <a:t>chocam-se </a:t>
            </a:r>
            <a:r>
              <a:rPr lang="pt-BR" dirty="0"/>
              <a:t>com as relações de produção capitalistas. </a:t>
            </a:r>
            <a:r>
              <a:rPr lang="pt-BR" b="1" dirty="0"/>
              <a:t>Mudanças no perfil da classe trabalhadora e em estratos de outras classes</a:t>
            </a:r>
            <a:r>
              <a:rPr lang="pt-BR" dirty="0"/>
              <a:t>.</a:t>
            </a:r>
          </a:p>
          <a:p>
            <a:endParaRPr lang="pt-BR" dirty="0"/>
          </a:p>
          <a:p>
            <a:r>
              <a:rPr lang="pt-BR" dirty="0"/>
              <a:t>Nova agenda de defesa do emprego e dos direitos dos trabalhadores: radical redução da jornada de trabalho, legislação para preservar emprego e renda, taxação das demissões, alternativas para mitigar os efeitos negativos de tecnologias que desempregam. </a:t>
            </a:r>
            <a:r>
              <a:rPr lang="pt-BR" b="1" dirty="0"/>
              <a:t>Luta contra “austeridade” e corte de direitos. Papel dos sindicatos, greves, liberdade política.</a:t>
            </a:r>
            <a:r>
              <a:rPr lang="pt-BR" dirty="0"/>
              <a:t>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465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457200"/>
            <a:ext cx="11950700" cy="6261100"/>
          </a:xfrm>
        </p:spPr>
        <p:txBody>
          <a:bodyPr>
            <a:normAutofit fontScale="92500" lnSpcReduction="20000"/>
          </a:bodyPr>
          <a:lstStyle/>
          <a:p>
            <a:pPr marL="0" indent="0" hangingPunct="0">
              <a:buNone/>
            </a:pPr>
            <a:r>
              <a:rPr lang="pt-BR" sz="3600" b="1" dirty="0"/>
              <a:t>         </a:t>
            </a:r>
          </a:p>
          <a:p>
            <a:pPr marL="0" indent="0" hangingPunct="0">
              <a:buNone/>
            </a:pPr>
            <a:r>
              <a:rPr lang="pt-BR" sz="3600" b="1" dirty="0"/>
              <a:t>         </a:t>
            </a:r>
          </a:p>
          <a:p>
            <a:pPr marL="0" indent="0" algn="ctr" hangingPunct="0">
              <a:buNone/>
            </a:pPr>
            <a:r>
              <a:rPr lang="pt-BR" sz="3600" b="1" dirty="0"/>
              <a:t>Conflitos políticos e ofensiva imperialista</a:t>
            </a:r>
            <a:endParaRPr lang="pt-BR" dirty="0"/>
          </a:p>
          <a:p>
            <a:pPr marL="0" indent="0">
              <a:buNone/>
            </a:pPr>
            <a:endParaRPr lang="pt-BR" sz="3000" dirty="0"/>
          </a:p>
          <a:p>
            <a:r>
              <a:rPr lang="pt-BR" dirty="0"/>
              <a:t>Ataques à soberania nacional: intervenções e golpes, guerras e violações aos direitos internacionais. Retrocesso democrático. Emergência da questão nacional, do anti-imperialismo.</a:t>
            </a:r>
          </a:p>
          <a:p>
            <a:r>
              <a:rPr lang="pt-BR" dirty="0"/>
              <a:t>Militarização crescente (US$ 1,7 trilhão), fortalecimento da OTAN.</a:t>
            </a:r>
          </a:p>
          <a:p>
            <a:r>
              <a:rPr lang="pt-BR" dirty="0"/>
              <a:t>Impasses na globalização neoliberal. “</a:t>
            </a:r>
            <a:r>
              <a:rPr lang="pt-BR" dirty="0" err="1"/>
              <a:t>Brexit</a:t>
            </a:r>
            <a:r>
              <a:rPr lang="pt-BR" dirty="0"/>
              <a:t>”, </a:t>
            </a:r>
            <a:r>
              <a:rPr lang="pt-BR" dirty="0" err="1"/>
              <a:t>Trump</a:t>
            </a:r>
            <a:r>
              <a:rPr lang="pt-BR" dirty="0"/>
              <a:t>...</a:t>
            </a:r>
          </a:p>
          <a:p>
            <a:r>
              <a:rPr lang="pt-BR" dirty="0"/>
              <a:t>No plano político: onda conservadora, de direita e de cunho fascista.</a:t>
            </a:r>
          </a:p>
          <a:p>
            <a:r>
              <a:rPr lang="pt-BR" dirty="0"/>
              <a:t>América Latina: ofensiva imperialista para liquidar as conquistas do ciclo progressista, iniciado com a eleição de Hugo Chávez (1998) e de Lula (2002). Vitória de </a:t>
            </a:r>
            <a:r>
              <a:rPr lang="pt-BR" dirty="0" err="1"/>
              <a:t>Macri</a:t>
            </a:r>
            <a:r>
              <a:rPr lang="pt-BR" dirty="0"/>
              <a:t> na Argentina ( 2015) e Golpe de Estado no Brasil (2016) marcam a inflexão do ciclo progressista. </a:t>
            </a:r>
          </a:p>
          <a:p>
            <a:r>
              <a:rPr lang="pt-BR" dirty="0"/>
              <a:t>Venezuela resiste à investida golpista: oligarquias recorrem a métodos abertamente terroristas, com o apoio e o incentivo do imperialismo e da mídia a seu serviço; o governo bolivariano as enfrenta, convocando a Assembleia Nacional Constituinte.</a:t>
            </a:r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58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1306</TotalTime>
  <Words>4173</Words>
  <Application>Microsoft Office PowerPoint</Application>
  <PresentationFormat>Widescreen</PresentationFormat>
  <Paragraphs>353</Paragraphs>
  <Slides>43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43</vt:i4>
      </vt:variant>
    </vt:vector>
  </HeadingPairs>
  <TitlesOfParts>
    <vt:vector size="48" baseType="lpstr">
      <vt:lpstr>Arial</vt:lpstr>
      <vt:lpstr>Calibri</vt:lpstr>
      <vt:lpstr>Calibri Light</vt:lpstr>
      <vt:lpstr>Times New Roman</vt:lpstr>
      <vt:lpstr>Tema do Office</vt:lpstr>
      <vt:lpstr>  FRENTE AMPLA: NOVOS RUMOS PARA O BRASIL Democracia, soberania, desenvolvimento, progresso social   PROJETO DE RESOLUÇÃO POLÍTICA  DO 14º CONGRESSO do PCdoB   </vt:lpstr>
      <vt:lpstr>Apresentação do PowerPoint</vt:lpstr>
      <vt:lpstr> </vt:lpstr>
      <vt:lpstr>I – CONFLITOS E TENSÕES NO MUNDO, OFENSIVA IMPERIALISTA E LUTA DOS POVOS </vt:lpstr>
      <vt:lpstr>Apresentação do PowerPoint</vt:lpstr>
      <vt:lpstr>Nova configuração geopolítica no mundo (cont.)</vt:lpstr>
      <vt:lpstr>A crise sistêmica e estrutural do capitalismo </vt:lpstr>
      <vt:lpstr>Apresentação do PowerPoint</vt:lpstr>
      <vt:lpstr>Apresentação do PowerPoint</vt:lpstr>
      <vt:lpstr>Apresentação do PowerPoint</vt:lpstr>
      <vt:lpstr>II – BALANÇO DOS GOVERNOS LULA E DILMA E O DESEMPENHO DO PCdoB</vt:lpstr>
      <vt:lpstr>O legado: eixo de quatro realizações </vt:lpstr>
      <vt:lpstr>Os erros e as lições do ciclo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Duas questões a serem superadas  </vt:lpstr>
      <vt:lpstr>III – GOVERNO ILEGÍTIMO CONTRA O BRASIL E O POVO </vt:lpstr>
      <vt:lpstr>Apresentação do PowerPoint</vt:lpstr>
      <vt:lpstr>Apresentação do PowerPoint</vt:lpstr>
      <vt:lpstr>Um ano do impeachment: a “agenda maldita” (cont.) </vt:lpstr>
      <vt:lpstr>Apresentação do PowerPoint</vt:lpstr>
      <vt:lpstr>Apresentação do PowerPoint</vt:lpstr>
      <vt:lpstr>Apresentação do PowerPoint</vt:lpstr>
      <vt:lpstr>Está em questão o ciclo da Nova República aberto com a Constituição de 1988</vt:lpstr>
      <vt:lpstr>Apresentação do PowerPoint</vt:lpstr>
      <vt:lpstr>Apresentação do PowerPoint</vt:lpstr>
      <vt:lpstr>Apresentação do PowerPoint</vt:lpstr>
      <vt:lpstr>Apresentação do PowerPoint</vt:lpstr>
      <vt:lpstr>IV – FORTALECER O PCdoB E ELEVAR SEU PAPEL NA RESISTÊNCIA </vt:lpstr>
      <vt:lpstr>Estruturação/construção do PCdoB no Brasil pós-golpe</vt:lpstr>
      <vt:lpstr>O PCdoB pós-golpe de 2016</vt:lpstr>
      <vt:lpstr>O lugar político do PCdoB </vt:lpstr>
      <vt:lpstr>Sistematizar criticamente a trajetória recente de prática de Estruturação Partidária </vt:lpstr>
      <vt:lpstr>Apresentação do PowerPoint</vt:lpstr>
      <vt:lpstr>Diretrizes para o PCdoB até o centenário, em 2022 (cont.) </vt:lpstr>
      <vt:lpstr>Apresentação do PowerPoint</vt:lpstr>
      <vt:lpstr>Diretrizes para o PCdoB até o centenário, em 2022 (cont.)</vt:lpstr>
      <vt:lpstr>Diretrizes para o PCdoB até o centenário, em 2022 (cont.)</vt:lpstr>
      <vt:lpstr>IMPORTANTE!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FRENTE AMPLA: NOVOS RUMOS PARA O BRASIL Democracia, soberania, desenvolvimento, progresso social   RESUMO DO PROJETO DE RESOLUÇÃO POLÍTICA  DO 14º CONGRESSO do PCdoB</dc:title>
  <dc:creator>Altair Freitas</dc:creator>
  <cp:lastModifiedBy>Altair Freitas</cp:lastModifiedBy>
  <cp:revision>106</cp:revision>
  <dcterms:created xsi:type="dcterms:W3CDTF">2017-07-20T19:42:40Z</dcterms:created>
  <dcterms:modified xsi:type="dcterms:W3CDTF">2017-08-02T22:29:47Z</dcterms:modified>
</cp:coreProperties>
</file>